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Ex1.xml" ContentType="application/vnd.ms-office.chartex+xml"/>
  <Override PartName="/ppt/charts/style4.xml" ContentType="application/vnd.ms-office.chartstyle+xml"/>
  <Override PartName="/ppt/charts/colors4.xml" ContentType="application/vnd.ms-office.chartcolorstyle+xml"/>
  <Override PartName="/ppt/charts/chart4.xml" ContentType="application/vnd.openxmlformats-officedocument.drawingml.chart+xml"/>
  <Override PartName="/ppt/charts/style5.xml" ContentType="application/vnd.ms-office.chartstyle+xml"/>
  <Override PartName="/ppt/charts/colors5.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5" r:id="rId3"/>
    <p:sldId id="257" r:id="rId4"/>
    <p:sldId id="281" r:id="rId5"/>
    <p:sldId id="282" r:id="rId6"/>
    <p:sldId id="283" r:id="rId7"/>
    <p:sldId id="284" r:id="rId8"/>
    <p:sldId id="286" r:id="rId9"/>
    <p:sldId id="285" r:id="rId10"/>
    <p:sldId id="258" r:id="rId11"/>
    <p:sldId id="276" r:id="rId12"/>
    <p:sldId id="270" r:id="rId13"/>
    <p:sldId id="260" r:id="rId14"/>
    <p:sldId id="266" r:id="rId15"/>
    <p:sldId id="275" r:id="rId16"/>
    <p:sldId id="261" r:id="rId17"/>
    <p:sldId id="274" r:id="rId18"/>
    <p:sldId id="267" r:id="rId19"/>
    <p:sldId id="268" r:id="rId20"/>
    <p:sldId id="269" r:id="rId21"/>
    <p:sldId id="271" r:id="rId22"/>
    <p:sldId id="272" r:id="rId23"/>
    <p:sldId id="273" r:id="rId24"/>
    <p:sldId id="278" r:id="rId25"/>
    <p:sldId id="277" r:id="rId26"/>
    <p:sldId id="279" r:id="rId27"/>
    <p:sldId id="280"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7" autoAdjust="0"/>
    <p:restoredTop sz="94660"/>
  </p:normalViewPr>
  <p:slideViewPr>
    <p:cSldViewPr snapToGrid="0">
      <p:cViewPr varScale="1">
        <p:scale>
          <a:sx n="96" d="100"/>
          <a:sy n="96" d="100"/>
        </p:scale>
        <p:origin x="616"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oleObject" Target="file:///C:\Users\14804\Documents\Vanderbilt\Distributed%20Systems\Final%20Analytics\Finalllly.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14804\Documents\Vanderbilt\Distributed%20Systems\Final%20Analytics\Finalllly.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14804\Documents\Vanderbilt\Distributed%20Systems\Final%20Analytics\Finalllly.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Users\14804\Documents\Vanderbilt\Distributed%20Systems\Final%20Analytics\Finalllly.xlsx" TargetMode="External"/><Relationship Id="rId2" Type="http://schemas.microsoft.com/office/2011/relationships/chartColorStyle" Target="colors5.xml"/><Relationship Id="rId1" Type="http://schemas.microsoft.com/office/2011/relationships/chartStyle" Target="style5.xml"/></Relationships>
</file>

<file path=ppt/charts/_rels/chartEx1.xml.rels><?xml version="1.0" encoding="UTF-8" standalone="yes"?>
<Relationships xmlns="http://schemas.openxmlformats.org/package/2006/relationships"><Relationship Id="rId3" Type="http://schemas.microsoft.com/office/2011/relationships/chartColorStyle" Target="colors4.xml"/><Relationship Id="rId2" Type="http://schemas.microsoft.com/office/2011/relationships/chartStyle" Target="style4.xml"/><Relationship Id="rId1" Type="http://schemas.openxmlformats.org/officeDocument/2006/relationships/oleObject" Target="file:///C:\Users\14804\Documents\Vanderbilt\Distributed%20Systems\Final%20Analytics\Finalllly.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1 Writer 10</a:t>
            </a:r>
            <a:r>
              <a:rPr lang="en-US" baseline="0"/>
              <a:t> Readers</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bar"/>
        <c:grouping val="clustered"/>
        <c:varyColors val="0"/>
        <c:ser>
          <c:idx val="0"/>
          <c:order val="0"/>
          <c:spPr>
            <a:solidFill>
              <a:schemeClr val="accent1"/>
            </a:solidFill>
            <a:ln>
              <a:noFill/>
            </a:ln>
            <a:effectLst/>
          </c:spPr>
          <c:invertIfNegative val="0"/>
          <c:cat>
            <c:strRef>
              <c:f>Sheet1!$A$1:$J$1</c:f>
              <c:strCache>
                <c:ptCount val="10"/>
                <c:pt idx="0">
                  <c:v>1writer10reader1</c:v>
                </c:pt>
                <c:pt idx="1">
                  <c:v>1writer10reader2</c:v>
                </c:pt>
                <c:pt idx="2">
                  <c:v>1writer10reader3</c:v>
                </c:pt>
                <c:pt idx="3">
                  <c:v>1writer10reader4</c:v>
                </c:pt>
                <c:pt idx="4">
                  <c:v>1writer10reader5</c:v>
                </c:pt>
                <c:pt idx="5">
                  <c:v>1writer10reader6</c:v>
                </c:pt>
                <c:pt idx="6">
                  <c:v>1writer10reader7</c:v>
                </c:pt>
                <c:pt idx="7">
                  <c:v>1writer10reader8</c:v>
                </c:pt>
                <c:pt idx="8">
                  <c:v>1writer10reader9</c:v>
                </c:pt>
                <c:pt idx="9">
                  <c:v>1writer10reader10</c:v>
                </c:pt>
              </c:strCache>
            </c:strRef>
          </c:cat>
          <c:val>
            <c:numRef>
              <c:f>Sheet1!$A$2:$J$2</c:f>
              <c:numCache>
                <c:formatCode>General</c:formatCode>
                <c:ptCount val="10"/>
                <c:pt idx="0">
                  <c:v>18771.015838383839</c:v>
                </c:pt>
                <c:pt idx="1">
                  <c:v>19194.236848484848</c:v>
                </c:pt>
                <c:pt idx="2">
                  <c:v>18789.682666666668</c:v>
                </c:pt>
                <c:pt idx="3">
                  <c:v>18821.659070707072</c:v>
                </c:pt>
                <c:pt idx="4">
                  <c:v>18598.818747474746</c:v>
                </c:pt>
                <c:pt idx="5">
                  <c:v>18206.214787878787</c:v>
                </c:pt>
                <c:pt idx="6">
                  <c:v>18483.327676767676</c:v>
                </c:pt>
                <c:pt idx="7">
                  <c:v>18720.565010101011</c:v>
                </c:pt>
                <c:pt idx="8">
                  <c:v>18057.201454545455</c:v>
                </c:pt>
                <c:pt idx="9">
                  <c:v>18427.306424242423</c:v>
                </c:pt>
              </c:numCache>
            </c:numRef>
          </c:val>
          <c:extLst>
            <c:ext xmlns:c16="http://schemas.microsoft.com/office/drawing/2014/chart" uri="{C3380CC4-5D6E-409C-BE32-E72D297353CC}">
              <c16:uniqueId val="{00000000-4F38-4154-8008-B0C4E6C3959E}"/>
            </c:ext>
          </c:extLst>
        </c:ser>
        <c:dLbls>
          <c:showLegendKey val="0"/>
          <c:showVal val="0"/>
          <c:showCatName val="0"/>
          <c:showSerName val="0"/>
          <c:showPercent val="0"/>
          <c:showBubbleSize val="0"/>
        </c:dLbls>
        <c:gapWidth val="182"/>
        <c:axId val="690583632"/>
        <c:axId val="690602832"/>
      </c:barChart>
      <c:catAx>
        <c:axId val="690583632"/>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90602832"/>
        <c:crosses val="autoZero"/>
        <c:auto val="1"/>
        <c:lblAlgn val="ctr"/>
        <c:lblOffset val="100"/>
        <c:noMultiLvlLbl val="0"/>
      </c:catAx>
      <c:valAx>
        <c:axId val="690602832"/>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9058363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10 Writers 1 Reader</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bar"/>
        <c:grouping val="clustered"/>
        <c:varyColors val="0"/>
        <c:ser>
          <c:idx val="0"/>
          <c:order val="0"/>
          <c:spPr>
            <a:solidFill>
              <a:schemeClr val="accent1"/>
            </a:solidFill>
            <a:ln>
              <a:noFill/>
            </a:ln>
            <a:effectLst/>
          </c:spPr>
          <c:invertIfNegative val="0"/>
          <c:cat>
            <c:strRef>
              <c:f>Sheet1!$A$5:$I$5</c:f>
              <c:strCache>
                <c:ptCount val="9"/>
                <c:pt idx="0">
                  <c:v>10writer1reader1</c:v>
                </c:pt>
                <c:pt idx="1">
                  <c:v>10writer1reader2</c:v>
                </c:pt>
                <c:pt idx="2">
                  <c:v>10writer1reader3</c:v>
                </c:pt>
                <c:pt idx="3">
                  <c:v>10writer1reader4</c:v>
                </c:pt>
                <c:pt idx="4">
                  <c:v>10writer1reader5</c:v>
                </c:pt>
                <c:pt idx="5">
                  <c:v>10writer1reader6</c:v>
                </c:pt>
                <c:pt idx="6">
                  <c:v>10writer1reader7</c:v>
                </c:pt>
                <c:pt idx="7">
                  <c:v>10writer1reader8</c:v>
                </c:pt>
                <c:pt idx="8">
                  <c:v>10writer1reader9</c:v>
                </c:pt>
              </c:strCache>
            </c:strRef>
          </c:cat>
          <c:val>
            <c:numRef>
              <c:f>Sheet1!$A$6:$I$6</c:f>
              <c:numCache>
                <c:formatCode>General</c:formatCode>
                <c:ptCount val="9"/>
                <c:pt idx="0">
                  <c:v>21363.258426966291</c:v>
                </c:pt>
                <c:pt idx="1">
                  <c:v>22306.426966292136</c:v>
                </c:pt>
                <c:pt idx="2">
                  <c:v>21280.432584269663</c:v>
                </c:pt>
                <c:pt idx="3">
                  <c:v>24154.331460674159</c:v>
                </c:pt>
                <c:pt idx="4">
                  <c:v>22620.483146067414</c:v>
                </c:pt>
                <c:pt idx="5">
                  <c:v>20710.528089887641</c:v>
                </c:pt>
                <c:pt idx="6">
                  <c:v>22066.196629213482</c:v>
                </c:pt>
                <c:pt idx="7">
                  <c:v>22277.528089887641</c:v>
                </c:pt>
                <c:pt idx="8">
                  <c:v>21023.573033707864</c:v>
                </c:pt>
              </c:numCache>
            </c:numRef>
          </c:val>
          <c:extLst>
            <c:ext xmlns:c16="http://schemas.microsoft.com/office/drawing/2014/chart" uri="{C3380CC4-5D6E-409C-BE32-E72D297353CC}">
              <c16:uniqueId val="{00000000-6E26-4B37-B265-0EF11128E8E7}"/>
            </c:ext>
          </c:extLst>
        </c:ser>
        <c:dLbls>
          <c:showLegendKey val="0"/>
          <c:showVal val="0"/>
          <c:showCatName val="0"/>
          <c:showSerName val="0"/>
          <c:showPercent val="0"/>
          <c:showBubbleSize val="0"/>
        </c:dLbls>
        <c:gapWidth val="182"/>
        <c:axId val="735764624"/>
        <c:axId val="735761104"/>
      </c:barChart>
      <c:catAx>
        <c:axId val="735764624"/>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35761104"/>
        <c:crosses val="autoZero"/>
        <c:auto val="1"/>
        <c:lblAlgn val="ctr"/>
        <c:lblOffset val="100"/>
        <c:noMultiLvlLbl val="0"/>
      </c:catAx>
      <c:valAx>
        <c:axId val="735761104"/>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3576462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25 Writer 25 Readers</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bar"/>
        <c:grouping val="clustered"/>
        <c:varyColors val="0"/>
        <c:ser>
          <c:idx val="0"/>
          <c:order val="0"/>
          <c:spPr>
            <a:solidFill>
              <a:schemeClr val="accent1"/>
            </a:solidFill>
            <a:ln>
              <a:noFill/>
            </a:ln>
            <a:effectLst/>
          </c:spPr>
          <c:invertIfNegative val="0"/>
          <c:cat>
            <c:strRef>
              <c:f>Sheet1!$A$9:$E$9</c:f>
              <c:strCache>
                <c:ptCount val="5"/>
                <c:pt idx="0">
                  <c:v>25writer25reader1</c:v>
                </c:pt>
                <c:pt idx="1">
                  <c:v>25writer25reader2</c:v>
                </c:pt>
                <c:pt idx="2">
                  <c:v>25writer25reader3</c:v>
                </c:pt>
                <c:pt idx="3">
                  <c:v>25writer25reader4</c:v>
                </c:pt>
                <c:pt idx="4">
                  <c:v>25writer25reader5</c:v>
                </c:pt>
              </c:strCache>
            </c:strRef>
          </c:cat>
          <c:val>
            <c:numRef>
              <c:f>Sheet1!$A$10:$E$10</c:f>
              <c:numCache>
                <c:formatCode>General</c:formatCode>
                <c:ptCount val="5"/>
                <c:pt idx="0">
                  <c:v>18399.550802139038</c:v>
                </c:pt>
                <c:pt idx="1">
                  <c:v>18850.213903743315</c:v>
                </c:pt>
                <c:pt idx="2">
                  <c:v>18732.203208556151</c:v>
                </c:pt>
                <c:pt idx="3">
                  <c:v>19719.957219251337</c:v>
                </c:pt>
                <c:pt idx="4">
                  <c:v>18800.534759358288</c:v>
                </c:pt>
              </c:numCache>
            </c:numRef>
          </c:val>
          <c:extLst>
            <c:ext xmlns:c16="http://schemas.microsoft.com/office/drawing/2014/chart" uri="{C3380CC4-5D6E-409C-BE32-E72D297353CC}">
              <c16:uniqueId val="{00000000-4752-4808-A10C-8B82348AA2A5}"/>
            </c:ext>
          </c:extLst>
        </c:ser>
        <c:dLbls>
          <c:showLegendKey val="0"/>
          <c:showVal val="0"/>
          <c:showCatName val="0"/>
          <c:showSerName val="0"/>
          <c:showPercent val="0"/>
          <c:showBubbleSize val="0"/>
        </c:dLbls>
        <c:gapWidth val="182"/>
        <c:axId val="735767824"/>
        <c:axId val="735766224"/>
      </c:barChart>
      <c:catAx>
        <c:axId val="735767824"/>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35766224"/>
        <c:crosses val="autoZero"/>
        <c:auto val="1"/>
        <c:lblAlgn val="ctr"/>
        <c:lblOffset val="100"/>
        <c:noMultiLvlLbl val="0"/>
      </c:catAx>
      <c:valAx>
        <c:axId val="735766224"/>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3576782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CAP Data</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Sheet5!$A$2</c:f>
              <c:strCache>
                <c:ptCount val="1"/>
                <c:pt idx="0">
                  <c:v>SRAW</c:v>
                </c:pt>
              </c:strCache>
            </c:strRef>
          </c:tx>
          <c:spPr>
            <a:ln w="28575" cap="rnd">
              <a:solidFill>
                <a:schemeClr val="accent1"/>
              </a:solidFill>
              <a:round/>
            </a:ln>
            <a:effectLst/>
          </c:spPr>
          <c:marker>
            <c:symbol val="none"/>
          </c:marker>
          <c:cat>
            <c:strRef>
              <c:f>Sheet5!$B$1:$I$1</c:f>
              <c:strCache>
                <c:ptCount val="8"/>
                <c:pt idx="0">
                  <c:v>Cap Time 1</c:v>
                </c:pt>
                <c:pt idx="1">
                  <c:v>Cap Time 2</c:v>
                </c:pt>
                <c:pt idx="2">
                  <c:v>Cap Time 3</c:v>
                </c:pt>
                <c:pt idx="3">
                  <c:v>Cap Time 4</c:v>
                </c:pt>
                <c:pt idx="4">
                  <c:v>Cap Time 5</c:v>
                </c:pt>
                <c:pt idx="5">
                  <c:v>Cap Time 6</c:v>
                </c:pt>
                <c:pt idx="6">
                  <c:v>Cap Time 7</c:v>
                </c:pt>
                <c:pt idx="7">
                  <c:v>Cap Time 8</c:v>
                </c:pt>
              </c:strCache>
            </c:strRef>
          </c:cat>
          <c:val>
            <c:numRef>
              <c:f>Sheet5!$B$2:$I$2</c:f>
              <c:numCache>
                <c:formatCode>General</c:formatCode>
                <c:ptCount val="8"/>
                <c:pt idx="0">
                  <c:v>1.2</c:v>
                </c:pt>
                <c:pt idx="1">
                  <c:v>1.7</c:v>
                </c:pt>
                <c:pt idx="2">
                  <c:v>1.7</c:v>
                </c:pt>
                <c:pt idx="3">
                  <c:v>4.01</c:v>
                </c:pt>
                <c:pt idx="4">
                  <c:v>6.6</c:v>
                </c:pt>
                <c:pt idx="5">
                  <c:v>3.64</c:v>
                </c:pt>
                <c:pt idx="6">
                  <c:v>7.83</c:v>
                </c:pt>
                <c:pt idx="7">
                  <c:v>5.51</c:v>
                </c:pt>
              </c:numCache>
            </c:numRef>
          </c:val>
          <c:smooth val="0"/>
          <c:extLst>
            <c:ext xmlns:c16="http://schemas.microsoft.com/office/drawing/2014/chart" uri="{C3380CC4-5D6E-409C-BE32-E72D297353CC}">
              <c16:uniqueId val="{00000000-A60F-485E-ABD1-1824E14F58C9}"/>
            </c:ext>
          </c:extLst>
        </c:ser>
        <c:ser>
          <c:idx val="1"/>
          <c:order val="1"/>
          <c:tx>
            <c:strRef>
              <c:f>Sheet5!$A$3</c:f>
              <c:strCache>
                <c:ptCount val="1"/>
                <c:pt idx="0">
                  <c:v>RAW:</c:v>
                </c:pt>
              </c:strCache>
            </c:strRef>
          </c:tx>
          <c:spPr>
            <a:ln w="28575" cap="rnd">
              <a:solidFill>
                <a:schemeClr val="accent2"/>
              </a:solidFill>
              <a:round/>
            </a:ln>
            <a:effectLst/>
          </c:spPr>
          <c:marker>
            <c:symbol val="none"/>
          </c:marker>
          <c:cat>
            <c:strRef>
              <c:f>Sheet5!$B$1:$I$1</c:f>
              <c:strCache>
                <c:ptCount val="8"/>
                <c:pt idx="0">
                  <c:v>Cap Time 1</c:v>
                </c:pt>
                <c:pt idx="1">
                  <c:v>Cap Time 2</c:v>
                </c:pt>
                <c:pt idx="2">
                  <c:v>Cap Time 3</c:v>
                </c:pt>
                <c:pt idx="3">
                  <c:v>Cap Time 4</c:v>
                </c:pt>
                <c:pt idx="4">
                  <c:v>Cap Time 5</c:v>
                </c:pt>
                <c:pt idx="5">
                  <c:v>Cap Time 6</c:v>
                </c:pt>
                <c:pt idx="6">
                  <c:v>Cap Time 7</c:v>
                </c:pt>
                <c:pt idx="7">
                  <c:v>Cap Time 8</c:v>
                </c:pt>
              </c:strCache>
            </c:strRef>
          </c:cat>
          <c:val>
            <c:numRef>
              <c:f>Sheet5!$B$3:$I$3</c:f>
              <c:numCache>
                <c:formatCode>General</c:formatCode>
                <c:ptCount val="8"/>
                <c:pt idx="0">
                  <c:v>4.8</c:v>
                </c:pt>
                <c:pt idx="1">
                  <c:v>1.4</c:v>
                </c:pt>
                <c:pt idx="2">
                  <c:v>1.8</c:v>
                </c:pt>
                <c:pt idx="3">
                  <c:v>5.0199999999999996</c:v>
                </c:pt>
                <c:pt idx="4">
                  <c:v>5.04</c:v>
                </c:pt>
                <c:pt idx="5">
                  <c:v>4.99</c:v>
                </c:pt>
                <c:pt idx="6">
                  <c:v>4.9400000000000004</c:v>
                </c:pt>
                <c:pt idx="7">
                  <c:v>5.19</c:v>
                </c:pt>
              </c:numCache>
            </c:numRef>
          </c:val>
          <c:smooth val="0"/>
          <c:extLst>
            <c:ext xmlns:c16="http://schemas.microsoft.com/office/drawing/2014/chart" uri="{C3380CC4-5D6E-409C-BE32-E72D297353CC}">
              <c16:uniqueId val="{00000001-A60F-485E-ABD1-1824E14F58C9}"/>
            </c:ext>
          </c:extLst>
        </c:ser>
        <c:dLbls>
          <c:showLegendKey val="0"/>
          <c:showVal val="0"/>
          <c:showCatName val="0"/>
          <c:showSerName val="0"/>
          <c:showPercent val="0"/>
          <c:showBubbleSize val="0"/>
        </c:dLbls>
        <c:smooth val="0"/>
        <c:axId val="605070096"/>
        <c:axId val="605067216"/>
      </c:lineChart>
      <c:catAx>
        <c:axId val="60507009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05067216"/>
        <c:crosses val="autoZero"/>
        <c:auto val="1"/>
        <c:lblAlgn val="ctr"/>
        <c:lblOffset val="100"/>
        <c:noMultiLvlLbl val="0"/>
      </c:catAx>
      <c:valAx>
        <c:axId val="60506721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0507009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 dir="row">Sheet3!$A$1:$O$1</cx:f>
        <cx:lvl ptCount="15">
          <cx:pt idx="0">1writer10reader1</cx:pt>
          <cx:pt idx="1">1writer10reader2</cx:pt>
          <cx:pt idx="2">1writer10reader3</cx:pt>
          <cx:pt idx="3">1writer10reader4</cx:pt>
          <cx:pt idx="4">1writer10reader5</cx:pt>
          <cx:pt idx="5">10writer1reader1</cx:pt>
          <cx:pt idx="6">10writer1reader2</cx:pt>
          <cx:pt idx="7">10writer1reader3</cx:pt>
          <cx:pt idx="8">10writer1reader4</cx:pt>
          <cx:pt idx="9">10writer1reader5</cx:pt>
          <cx:pt idx="10">25writer25reader1</cx:pt>
          <cx:pt idx="11">25writer25reader2</cx:pt>
          <cx:pt idx="12">25writer25reader3</cx:pt>
          <cx:pt idx="13">25writer25reader4</cx:pt>
          <cx:pt idx="14">25writer25reader5</cx:pt>
        </cx:lvl>
      </cx:strDim>
      <cx:numDim type="val">
        <cx:f dir="row">Sheet3!$A$2:$O$2</cx:f>
        <cx:lvl ptCount="15" formatCode="General">
          <cx:pt idx="0">18771.015838383839</cx:pt>
          <cx:pt idx="1">19194.236848484848</cx:pt>
          <cx:pt idx="2">18789.682666666668</cx:pt>
          <cx:pt idx="3">18821.659070707072</cx:pt>
          <cx:pt idx="4">18598.818747474746</cx:pt>
          <cx:pt idx="5">21363.258426966291</cx:pt>
          <cx:pt idx="6">22306.426966292136</cx:pt>
          <cx:pt idx="7">21280.432584269663</cx:pt>
          <cx:pt idx="8">24154.331460674159</cx:pt>
          <cx:pt idx="9">22620.483146067414</cx:pt>
          <cx:pt idx="10">18399.550802139038</cx:pt>
          <cx:pt idx="11">18850.213903743315</cx:pt>
          <cx:pt idx="12">18732.203208556151</cx:pt>
          <cx:pt idx="13">19719.957219251337</cx:pt>
          <cx:pt idx="14">18800.534759358288</cx:pt>
        </cx:lvl>
      </cx:numDim>
    </cx:data>
  </cx:chartData>
  <cx:chart>
    <cx:title pos="t" align="ctr" overlay="0">
      <cx:tx>
        <cx:txData>
          <cx:v>Full Comparison</cx:v>
        </cx:txData>
      </cx:tx>
      <cx:txPr>
        <a:bodyPr spcFirstLastPara="1" vertOverflow="ellipsis" horzOverflow="overflow" wrap="square" lIns="0" tIns="0" rIns="0" bIns="0" anchor="ctr" anchorCtr="1"/>
        <a:lstStyle/>
        <a:p>
          <a:pPr algn="ctr" rtl="0">
            <a:defRPr/>
          </a:pPr>
          <a:r>
            <a:rPr lang="en-US" sz="1400" b="0" i="0" u="none" strike="noStrike" baseline="0">
              <a:solidFill>
                <a:sysClr val="windowText" lastClr="000000">
                  <a:lumMod val="65000"/>
                  <a:lumOff val="35000"/>
                </a:sysClr>
              </a:solidFill>
              <a:latin typeface="Calibri" panose="020F0502020204030204"/>
            </a:rPr>
            <a:t>Full Comparison</a:t>
          </a:r>
        </a:p>
      </cx:txPr>
    </cx:title>
    <cx:plotArea>
      <cx:plotAreaRegion>
        <cx:series layoutId="clusteredColumn" uniqueId="{FA7F6CE7-9FB8-46DA-8C8A-021627A3CDC8}">
          <cx:dataId val="0"/>
          <cx:layoutPr>
            <cx:aggregation/>
          </cx:layoutPr>
          <cx:axisId val="1"/>
        </cx:series>
        <cx:series layoutId="paretoLine" ownerIdx="0" uniqueId="{72E6440D-986B-4297-A5D7-3BE68A7DC493}">
          <cx:axisId val="2"/>
        </cx:series>
      </cx:plotAreaRegion>
      <cx:axis id="0">
        <cx:catScaling gapWidth="0"/>
        <cx:tickLabels/>
      </cx:axis>
      <cx:axis id="1">
        <cx:valScaling/>
        <cx:majorGridlines/>
        <cx:tickLabels/>
      </cx:axis>
      <cx:axis id="2" hidden="1">
        <cx:valScaling max="1" min="0"/>
        <cx:units unit="percentage"/>
        <cx:tickLabels/>
        <cx:txPr>
          <a:bodyPr spcFirstLastPara="1" vertOverflow="ellipsis" horzOverflow="overflow" wrap="square" lIns="0" tIns="0" rIns="0" bIns="0" anchor="ctr" anchorCtr="1"/>
          <a:lstStyle/>
          <a:p>
            <a:pPr algn="ctr" rtl="0">
              <a:defRPr/>
            </a:pPr>
            <a:endParaRPr lang="en-US" sz="900" b="0" i="0" u="none" strike="noStrike" baseline="0">
              <a:solidFill>
                <a:sysClr val="windowText" lastClr="000000">
                  <a:lumMod val="65000"/>
                  <a:lumOff val="35000"/>
                </a:sysClr>
              </a:solidFill>
              <a:latin typeface="Calibri" panose="020F0502020204030204"/>
            </a:endParaRPr>
          </a:p>
        </cx:txPr>
      </cx:axis>
    </cx:plotArea>
  </cx:chart>
</cx: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36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F9C313-3A9F-40A3-88E9-954E29D73C4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4F6C5C1-DB2C-45FD-8ACD-BFC86CD9518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E71C22E-BB43-4A9E-A471-3078F97DD288}"/>
              </a:ext>
            </a:extLst>
          </p:cNvPr>
          <p:cNvSpPr>
            <a:spLocks noGrp="1"/>
          </p:cNvSpPr>
          <p:nvPr>
            <p:ph type="dt" sz="half" idx="10"/>
          </p:nvPr>
        </p:nvSpPr>
        <p:spPr/>
        <p:txBody>
          <a:bodyPr/>
          <a:lstStyle/>
          <a:p>
            <a:fld id="{DC0A1ED1-FB4A-4ACA-AA64-FE97D580FD2C}" type="datetimeFigureOut">
              <a:rPr lang="en-US" smtClean="0"/>
              <a:t>4/21/2021</a:t>
            </a:fld>
            <a:endParaRPr lang="en-US"/>
          </a:p>
        </p:txBody>
      </p:sp>
      <p:sp>
        <p:nvSpPr>
          <p:cNvPr id="5" name="Footer Placeholder 4">
            <a:extLst>
              <a:ext uri="{FF2B5EF4-FFF2-40B4-BE49-F238E27FC236}">
                <a16:creationId xmlns:a16="http://schemas.microsoft.com/office/drawing/2014/main" id="{106CD60B-7E50-4DF8-8FBB-99B36B3D1F7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53B665A-CB01-4DA6-BC00-36EA9715D238}"/>
              </a:ext>
            </a:extLst>
          </p:cNvPr>
          <p:cNvSpPr>
            <a:spLocks noGrp="1"/>
          </p:cNvSpPr>
          <p:nvPr>
            <p:ph type="sldNum" sz="quarter" idx="12"/>
          </p:nvPr>
        </p:nvSpPr>
        <p:spPr/>
        <p:txBody>
          <a:bodyPr/>
          <a:lstStyle/>
          <a:p>
            <a:fld id="{71C7A090-8A62-46A0-9ECC-8DF8956E3EB2}" type="slidenum">
              <a:rPr lang="en-US" smtClean="0"/>
              <a:t>‹#›</a:t>
            </a:fld>
            <a:endParaRPr lang="en-US"/>
          </a:p>
        </p:txBody>
      </p:sp>
    </p:spTree>
    <p:extLst>
      <p:ext uri="{BB962C8B-B14F-4D97-AF65-F5344CB8AC3E}">
        <p14:creationId xmlns:p14="http://schemas.microsoft.com/office/powerpoint/2010/main" val="11919772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438465-34E0-448A-8F19-E5B3270C285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8E43E34-8D5F-4B54-822A-7C7FB4545F2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7ED20C9-6191-4209-B166-C860BAC34403}"/>
              </a:ext>
            </a:extLst>
          </p:cNvPr>
          <p:cNvSpPr>
            <a:spLocks noGrp="1"/>
          </p:cNvSpPr>
          <p:nvPr>
            <p:ph type="dt" sz="half" idx="10"/>
          </p:nvPr>
        </p:nvSpPr>
        <p:spPr/>
        <p:txBody>
          <a:bodyPr/>
          <a:lstStyle/>
          <a:p>
            <a:fld id="{DC0A1ED1-FB4A-4ACA-AA64-FE97D580FD2C}" type="datetimeFigureOut">
              <a:rPr lang="en-US" smtClean="0"/>
              <a:t>4/21/2021</a:t>
            </a:fld>
            <a:endParaRPr lang="en-US"/>
          </a:p>
        </p:txBody>
      </p:sp>
      <p:sp>
        <p:nvSpPr>
          <p:cNvPr id="5" name="Footer Placeholder 4">
            <a:extLst>
              <a:ext uri="{FF2B5EF4-FFF2-40B4-BE49-F238E27FC236}">
                <a16:creationId xmlns:a16="http://schemas.microsoft.com/office/drawing/2014/main" id="{11B9EDE9-FEFF-40A1-827D-348DA8C0CFD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33A69F3-9EB1-439B-B670-E5265C864417}"/>
              </a:ext>
            </a:extLst>
          </p:cNvPr>
          <p:cNvSpPr>
            <a:spLocks noGrp="1"/>
          </p:cNvSpPr>
          <p:nvPr>
            <p:ph type="sldNum" sz="quarter" idx="12"/>
          </p:nvPr>
        </p:nvSpPr>
        <p:spPr/>
        <p:txBody>
          <a:bodyPr/>
          <a:lstStyle/>
          <a:p>
            <a:fld id="{71C7A090-8A62-46A0-9ECC-8DF8956E3EB2}" type="slidenum">
              <a:rPr lang="en-US" smtClean="0"/>
              <a:t>‹#›</a:t>
            </a:fld>
            <a:endParaRPr lang="en-US"/>
          </a:p>
        </p:txBody>
      </p:sp>
    </p:spTree>
    <p:extLst>
      <p:ext uri="{BB962C8B-B14F-4D97-AF65-F5344CB8AC3E}">
        <p14:creationId xmlns:p14="http://schemas.microsoft.com/office/powerpoint/2010/main" val="8561506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F97FD7C-AC39-4929-BDF8-DD5BFB83212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AF9E4FC-4134-4E14-AA4E-6703EF70621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3E4DE15-E87C-4B5C-9034-E9C9F25F7FDA}"/>
              </a:ext>
            </a:extLst>
          </p:cNvPr>
          <p:cNvSpPr>
            <a:spLocks noGrp="1"/>
          </p:cNvSpPr>
          <p:nvPr>
            <p:ph type="dt" sz="half" idx="10"/>
          </p:nvPr>
        </p:nvSpPr>
        <p:spPr/>
        <p:txBody>
          <a:bodyPr/>
          <a:lstStyle/>
          <a:p>
            <a:fld id="{DC0A1ED1-FB4A-4ACA-AA64-FE97D580FD2C}" type="datetimeFigureOut">
              <a:rPr lang="en-US" smtClean="0"/>
              <a:t>4/21/2021</a:t>
            </a:fld>
            <a:endParaRPr lang="en-US"/>
          </a:p>
        </p:txBody>
      </p:sp>
      <p:sp>
        <p:nvSpPr>
          <p:cNvPr id="5" name="Footer Placeholder 4">
            <a:extLst>
              <a:ext uri="{FF2B5EF4-FFF2-40B4-BE49-F238E27FC236}">
                <a16:creationId xmlns:a16="http://schemas.microsoft.com/office/drawing/2014/main" id="{6DB91944-973F-40F4-B86E-C72F147C78C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490D99F-E37E-4E94-928B-BFE1012CABD7}"/>
              </a:ext>
            </a:extLst>
          </p:cNvPr>
          <p:cNvSpPr>
            <a:spLocks noGrp="1"/>
          </p:cNvSpPr>
          <p:nvPr>
            <p:ph type="sldNum" sz="quarter" idx="12"/>
          </p:nvPr>
        </p:nvSpPr>
        <p:spPr/>
        <p:txBody>
          <a:bodyPr/>
          <a:lstStyle/>
          <a:p>
            <a:fld id="{71C7A090-8A62-46A0-9ECC-8DF8956E3EB2}" type="slidenum">
              <a:rPr lang="en-US" smtClean="0"/>
              <a:t>‹#›</a:t>
            </a:fld>
            <a:endParaRPr lang="en-US"/>
          </a:p>
        </p:txBody>
      </p:sp>
    </p:spTree>
    <p:extLst>
      <p:ext uri="{BB962C8B-B14F-4D97-AF65-F5344CB8AC3E}">
        <p14:creationId xmlns:p14="http://schemas.microsoft.com/office/powerpoint/2010/main" val="15713781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E8E4CC-486B-4419-B494-6335D4474CF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5855200-7A55-46C7-BFED-E83D2119EDF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096099-83EF-4863-AF84-757686679772}"/>
              </a:ext>
            </a:extLst>
          </p:cNvPr>
          <p:cNvSpPr>
            <a:spLocks noGrp="1"/>
          </p:cNvSpPr>
          <p:nvPr>
            <p:ph type="dt" sz="half" idx="10"/>
          </p:nvPr>
        </p:nvSpPr>
        <p:spPr/>
        <p:txBody>
          <a:bodyPr/>
          <a:lstStyle/>
          <a:p>
            <a:fld id="{DC0A1ED1-FB4A-4ACA-AA64-FE97D580FD2C}" type="datetimeFigureOut">
              <a:rPr lang="en-US" smtClean="0"/>
              <a:t>4/21/2021</a:t>
            </a:fld>
            <a:endParaRPr lang="en-US"/>
          </a:p>
        </p:txBody>
      </p:sp>
      <p:sp>
        <p:nvSpPr>
          <p:cNvPr id="5" name="Footer Placeholder 4">
            <a:extLst>
              <a:ext uri="{FF2B5EF4-FFF2-40B4-BE49-F238E27FC236}">
                <a16:creationId xmlns:a16="http://schemas.microsoft.com/office/drawing/2014/main" id="{FCFC0645-D2B3-4CC8-9DD3-FB8DE678120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2C86A85-D8F5-4723-9D72-303F163A89FC}"/>
              </a:ext>
            </a:extLst>
          </p:cNvPr>
          <p:cNvSpPr>
            <a:spLocks noGrp="1"/>
          </p:cNvSpPr>
          <p:nvPr>
            <p:ph type="sldNum" sz="quarter" idx="12"/>
          </p:nvPr>
        </p:nvSpPr>
        <p:spPr/>
        <p:txBody>
          <a:bodyPr/>
          <a:lstStyle/>
          <a:p>
            <a:fld id="{71C7A090-8A62-46A0-9ECC-8DF8956E3EB2}" type="slidenum">
              <a:rPr lang="en-US" smtClean="0"/>
              <a:t>‹#›</a:t>
            </a:fld>
            <a:endParaRPr lang="en-US"/>
          </a:p>
        </p:txBody>
      </p:sp>
    </p:spTree>
    <p:extLst>
      <p:ext uri="{BB962C8B-B14F-4D97-AF65-F5344CB8AC3E}">
        <p14:creationId xmlns:p14="http://schemas.microsoft.com/office/powerpoint/2010/main" val="38124818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805AEC-1521-456A-BE64-71F61B70186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1262D93-A60A-4A3C-8D63-B67D0491A6A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BA23B0D-1416-432C-9148-5B73DE78C9DD}"/>
              </a:ext>
            </a:extLst>
          </p:cNvPr>
          <p:cNvSpPr>
            <a:spLocks noGrp="1"/>
          </p:cNvSpPr>
          <p:nvPr>
            <p:ph type="dt" sz="half" idx="10"/>
          </p:nvPr>
        </p:nvSpPr>
        <p:spPr/>
        <p:txBody>
          <a:bodyPr/>
          <a:lstStyle/>
          <a:p>
            <a:fld id="{DC0A1ED1-FB4A-4ACA-AA64-FE97D580FD2C}" type="datetimeFigureOut">
              <a:rPr lang="en-US" smtClean="0"/>
              <a:t>4/21/2021</a:t>
            </a:fld>
            <a:endParaRPr lang="en-US"/>
          </a:p>
        </p:txBody>
      </p:sp>
      <p:sp>
        <p:nvSpPr>
          <p:cNvPr id="5" name="Footer Placeholder 4">
            <a:extLst>
              <a:ext uri="{FF2B5EF4-FFF2-40B4-BE49-F238E27FC236}">
                <a16:creationId xmlns:a16="http://schemas.microsoft.com/office/drawing/2014/main" id="{935909CF-26A2-4C52-B9CD-CD5EB538722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2DDB511-EAE4-4520-B997-24CD000C29D4}"/>
              </a:ext>
            </a:extLst>
          </p:cNvPr>
          <p:cNvSpPr>
            <a:spLocks noGrp="1"/>
          </p:cNvSpPr>
          <p:nvPr>
            <p:ph type="sldNum" sz="quarter" idx="12"/>
          </p:nvPr>
        </p:nvSpPr>
        <p:spPr/>
        <p:txBody>
          <a:bodyPr/>
          <a:lstStyle/>
          <a:p>
            <a:fld id="{71C7A090-8A62-46A0-9ECC-8DF8956E3EB2}" type="slidenum">
              <a:rPr lang="en-US" smtClean="0"/>
              <a:t>‹#›</a:t>
            </a:fld>
            <a:endParaRPr lang="en-US"/>
          </a:p>
        </p:txBody>
      </p:sp>
    </p:spTree>
    <p:extLst>
      <p:ext uri="{BB962C8B-B14F-4D97-AF65-F5344CB8AC3E}">
        <p14:creationId xmlns:p14="http://schemas.microsoft.com/office/powerpoint/2010/main" val="32108163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AD743-EB63-4E0A-A769-0E611064948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49418B5-7371-4A91-84D1-D503122A4EA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C1F602B-E394-431F-9811-A2BB64FC6F2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FA8BCEF-6374-49FC-B369-A627496E3997}"/>
              </a:ext>
            </a:extLst>
          </p:cNvPr>
          <p:cNvSpPr>
            <a:spLocks noGrp="1"/>
          </p:cNvSpPr>
          <p:nvPr>
            <p:ph type="dt" sz="half" idx="10"/>
          </p:nvPr>
        </p:nvSpPr>
        <p:spPr/>
        <p:txBody>
          <a:bodyPr/>
          <a:lstStyle/>
          <a:p>
            <a:fld id="{DC0A1ED1-FB4A-4ACA-AA64-FE97D580FD2C}" type="datetimeFigureOut">
              <a:rPr lang="en-US" smtClean="0"/>
              <a:t>4/21/2021</a:t>
            </a:fld>
            <a:endParaRPr lang="en-US"/>
          </a:p>
        </p:txBody>
      </p:sp>
      <p:sp>
        <p:nvSpPr>
          <p:cNvPr id="6" name="Footer Placeholder 5">
            <a:extLst>
              <a:ext uri="{FF2B5EF4-FFF2-40B4-BE49-F238E27FC236}">
                <a16:creationId xmlns:a16="http://schemas.microsoft.com/office/drawing/2014/main" id="{64932D8A-503C-40CC-9BF7-E3B482D314A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82C3F03-4152-4089-81DF-F815480AE6C7}"/>
              </a:ext>
            </a:extLst>
          </p:cNvPr>
          <p:cNvSpPr>
            <a:spLocks noGrp="1"/>
          </p:cNvSpPr>
          <p:nvPr>
            <p:ph type="sldNum" sz="quarter" idx="12"/>
          </p:nvPr>
        </p:nvSpPr>
        <p:spPr/>
        <p:txBody>
          <a:bodyPr/>
          <a:lstStyle/>
          <a:p>
            <a:fld id="{71C7A090-8A62-46A0-9ECC-8DF8956E3EB2}" type="slidenum">
              <a:rPr lang="en-US" smtClean="0"/>
              <a:t>‹#›</a:t>
            </a:fld>
            <a:endParaRPr lang="en-US"/>
          </a:p>
        </p:txBody>
      </p:sp>
    </p:spTree>
    <p:extLst>
      <p:ext uri="{BB962C8B-B14F-4D97-AF65-F5344CB8AC3E}">
        <p14:creationId xmlns:p14="http://schemas.microsoft.com/office/powerpoint/2010/main" val="1189626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0D5E80-4EBB-42C6-9FE3-5C4031B5FE0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95BD10E-C3D3-45D3-BF9E-22D9FDC1B7E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6F43E6E-4AE1-4BF4-8D01-80FBAD15E1B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04209C7-5FD3-4E77-8642-8D0458BBD75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CF98425-BF82-4432-9617-1CFDFA5680C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58F4D27-4AD7-4DEE-8C3D-5F22B3BEF417}"/>
              </a:ext>
            </a:extLst>
          </p:cNvPr>
          <p:cNvSpPr>
            <a:spLocks noGrp="1"/>
          </p:cNvSpPr>
          <p:nvPr>
            <p:ph type="dt" sz="half" idx="10"/>
          </p:nvPr>
        </p:nvSpPr>
        <p:spPr/>
        <p:txBody>
          <a:bodyPr/>
          <a:lstStyle/>
          <a:p>
            <a:fld id="{DC0A1ED1-FB4A-4ACA-AA64-FE97D580FD2C}" type="datetimeFigureOut">
              <a:rPr lang="en-US" smtClean="0"/>
              <a:t>4/21/2021</a:t>
            </a:fld>
            <a:endParaRPr lang="en-US"/>
          </a:p>
        </p:txBody>
      </p:sp>
      <p:sp>
        <p:nvSpPr>
          <p:cNvPr id="8" name="Footer Placeholder 7">
            <a:extLst>
              <a:ext uri="{FF2B5EF4-FFF2-40B4-BE49-F238E27FC236}">
                <a16:creationId xmlns:a16="http://schemas.microsoft.com/office/drawing/2014/main" id="{A860923F-AF5E-4122-83E7-D90A036242D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F1C4CBB-9254-450C-A560-5DE784608B46}"/>
              </a:ext>
            </a:extLst>
          </p:cNvPr>
          <p:cNvSpPr>
            <a:spLocks noGrp="1"/>
          </p:cNvSpPr>
          <p:nvPr>
            <p:ph type="sldNum" sz="quarter" idx="12"/>
          </p:nvPr>
        </p:nvSpPr>
        <p:spPr/>
        <p:txBody>
          <a:bodyPr/>
          <a:lstStyle/>
          <a:p>
            <a:fld id="{71C7A090-8A62-46A0-9ECC-8DF8956E3EB2}" type="slidenum">
              <a:rPr lang="en-US" smtClean="0"/>
              <a:t>‹#›</a:t>
            </a:fld>
            <a:endParaRPr lang="en-US"/>
          </a:p>
        </p:txBody>
      </p:sp>
    </p:spTree>
    <p:extLst>
      <p:ext uri="{BB962C8B-B14F-4D97-AF65-F5344CB8AC3E}">
        <p14:creationId xmlns:p14="http://schemas.microsoft.com/office/powerpoint/2010/main" val="14273032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FADDFD-F239-47EF-8244-34EAF790E0D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0648B43-9792-4001-8ADF-4103AEFAD21C}"/>
              </a:ext>
            </a:extLst>
          </p:cNvPr>
          <p:cNvSpPr>
            <a:spLocks noGrp="1"/>
          </p:cNvSpPr>
          <p:nvPr>
            <p:ph type="dt" sz="half" idx="10"/>
          </p:nvPr>
        </p:nvSpPr>
        <p:spPr/>
        <p:txBody>
          <a:bodyPr/>
          <a:lstStyle/>
          <a:p>
            <a:fld id="{DC0A1ED1-FB4A-4ACA-AA64-FE97D580FD2C}" type="datetimeFigureOut">
              <a:rPr lang="en-US" smtClean="0"/>
              <a:t>4/21/2021</a:t>
            </a:fld>
            <a:endParaRPr lang="en-US"/>
          </a:p>
        </p:txBody>
      </p:sp>
      <p:sp>
        <p:nvSpPr>
          <p:cNvPr id="4" name="Footer Placeholder 3">
            <a:extLst>
              <a:ext uri="{FF2B5EF4-FFF2-40B4-BE49-F238E27FC236}">
                <a16:creationId xmlns:a16="http://schemas.microsoft.com/office/drawing/2014/main" id="{2C37BFF0-B049-4E07-8849-C24AF59B521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C48BD08-1D0D-4625-93D0-2126A17ECB43}"/>
              </a:ext>
            </a:extLst>
          </p:cNvPr>
          <p:cNvSpPr>
            <a:spLocks noGrp="1"/>
          </p:cNvSpPr>
          <p:nvPr>
            <p:ph type="sldNum" sz="quarter" idx="12"/>
          </p:nvPr>
        </p:nvSpPr>
        <p:spPr/>
        <p:txBody>
          <a:bodyPr/>
          <a:lstStyle/>
          <a:p>
            <a:fld id="{71C7A090-8A62-46A0-9ECC-8DF8956E3EB2}" type="slidenum">
              <a:rPr lang="en-US" smtClean="0"/>
              <a:t>‹#›</a:t>
            </a:fld>
            <a:endParaRPr lang="en-US"/>
          </a:p>
        </p:txBody>
      </p:sp>
    </p:spTree>
    <p:extLst>
      <p:ext uri="{BB962C8B-B14F-4D97-AF65-F5344CB8AC3E}">
        <p14:creationId xmlns:p14="http://schemas.microsoft.com/office/powerpoint/2010/main" val="42164106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83DCD14-CB38-40E2-B8AE-94672623F0DE}"/>
              </a:ext>
            </a:extLst>
          </p:cNvPr>
          <p:cNvSpPr>
            <a:spLocks noGrp="1"/>
          </p:cNvSpPr>
          <p:nvPr>
            <p:ph type="dt" sz="half" idx="10"/>
          </p:nvPr>
        </p:nvSpPr>
        <p:spPr/>
        <p:txBody>
          <a:bodyPr/>
          <a:lstStyle/>
          <a:p>
            <a:fld id="{DC0A1ED1-FB4A-4ACA-AA64-FE97D580FD2C}" type="datetimeFigureOut">
              <a:rPr lang="en-US" smtClean="0"/>
              <a:t>4/21/2021</a:t>
            </a:fld>
            <a:endParaRPr lang="en-US"/>
          </a:p>
        </p:txBody>
      </p:sp>
      <p:sp>
        <p:nvSpPr>
          <p:cNvPr id="3" name="Footer Placeholder 2">
            <a:extLst>
              <a:ext uri="{FF2B5EF4-FFF2-40B4-BE49-F238E27FC236}">
                <a16:creationId xmlns:a16="http://schemas.microsoft.com/office/drawing/2014/main" id="{6E61F23D-33F8-48F1-92EE-7386DFD7679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AD785EE-EA79-4B6B-900D-67305BE33566}"/>
              </a:ext>
            </a:extLst>
          </p:cNvPr>
          <p:cNvSpPr>
            <a:spLocks noGrp="1"/>
          </p:cNvSpPr>
          <p:nvPr>
            <p:ph type="sldNum" sz="quarter" idx="12"/>
          </p:nvPr>
        </p:nvSpPr>
        <p:spPr/>
        <p:txBody>
          <a:bodyPr/>
          <a:lstStyle/>
          <a:p>
            <a:fld id="{71C7A090-8A62-46A0-9ECC-8DF8956E3EB2}" type="slidenum">
              <a:rPr lang="en-US" smtClean="0"/>
              <a:t>‹#›</a:t>
            </a:fld>
            <a:endParaRPr lang="en-US"/>
          </a:p>
        </p:txBody>
      </p:sp>
    </p:spTree>
    <p:extLst>
      <p:ext uri="{BB962C8B-B14F-4D97-AF65-F5344CB8AC3E}">
        <p14:creationId xmlns:p14="http://schemas.microsoft.com/office/powerpoint/2010/main" val="7265160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4D3EDB-CBF5-4BE5-9612-AC1DB41A7F4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42AE826-F6D4-4162-9A8A-311C8B703C8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B92B6D2-416F-4BA5-B6A2-E92975C9F7F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1ADC959-7842-4836-AA4C-5A2F9179419A}"/>
              </a:ext>
            </a:extLst>
          </p:cNvPr>
          <p:cNvSpPr>
            <a:spLocks noGrp="1"/>
          </p:cNvSpPr>
          <p:nvPr>
            <p:ph type="dt" sz="half" idx="10"/>
          </p:nvPr>
        </p:nvSpPr>
        <p:spPr/>
        <p:txBody>
          <a:bodyPr/>
          <a:lstStyle/>
          <a:p>
            <a:fld id="{DC0A1ED1-FB4A-4ACA-AA64-FE97D580FD2C}" type="datetimeFigureOut">
              <a:rPr lang="en-US" smtClean="0"/>
              <a:t>4/21/2021</a:t>
            </a:fld>
            <a:endParaRPr lang="en-US"/>
          </a:p>
        </p:txBody>
      </p:sp>
      <p:sp>
        <p:nvSpPr>
          <p:cNvPr id="6" name="Footer Placeholder 5">
            <a:extLst>
              <a:ext uri="{FF2B5EF4-FFF2-40B4-BE49-F238E27FC236}">
                <a16:creationId xmlns:a16="http://schemas.microsoft.com/office/drawing/2014/main" id="{5D1CF61C-332C-40A0-B7F1-7E5B999F8A3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42417A9-F734-4500-B412-6B7E8275017A}"/>
              </a:ext>
            </a:extLst>
          </p:cNvPr>
          <p:cNvSpPr>
            <a:spLocks noGrp="1"/>
          </p:cNvSpPr>
          <p:nvPr>
            <p:ph type="sldNum" sz="quarter" idx="12"/>
          </p:nvPr>
        </p:nvSpPr>
        <p:spPr/>
        <p:txBody>
          <a:bodyPr/>
          <a:lstStyle/>
          <a:p>
            <a:fld id="{71C7A090-8A62-46A0-9ECC-8DF8956E3EB2}" type="slidenum">
              <a:rPr lang="en-US" smtClean="0"/>
              <a:t>‹#›</a:t>
            </a:fld>
            <a:endParaRPr lang="en-US"/>
          </a:p>
        </p:txBody>
      </p:sp>
    </p:spTree>
    <p:extLst>
      <p:ext uri="{BB962C8B-B14F-4D97-AF65-F5344CB8AC3E}">
        <p14:creationId xmlns:p14="http://schemas.microsoft.com/office/powerpoint/2010/main" val="7832085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20AC00-B14E-4877-871A-9CE87DBCE7D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38DF1DD-CD1E-41B8-9CCE-7CE9DFB39B5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CBBC49B-CB15-409D-844A-57832C569C9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417491A-CDD2-462A-AD64-E2FE5B6BD32C}"/>
              </a:ext>
            </a:extLst>
          </p:cNvPr>
          <p:cNvSpPr>
            <a:spLocks noGrp="1"/>
          </p:cNvSpPr>
          <p:nvPr>
            <p:ph type="dt" sz="half" idx="10"/>
          </p:nvPr>
        </p:nvSpPr>
        <p:spPr/>
        <p:txBody>
          <a:bodyPr/>
          <a:lstStyle/>
          <a:p>
            <a:fld id="{DC0A1ED1-FB4A-4ACA-AA64-FE97D580FD2C}" type="datetimeFigureOut">
              <a:rPr lang="en-US" smtClean="0"/>
              <a:t>4/21/2021</a:t>
            </a:fld>
            <a:endParaRPr lang="en-US"/>
          </a:p>
        </p:txBody>
      </p:sp>
      <p:sp>
        <p:nvSpPr>
          <p:cNvPr id="6" name="Footer Placeholder 5">
            <a:extLst>
              <a:ext uri="{FF2B5EF4-FFF2-40B4-BE49-F238E27FC236}">
                <a16:creationId xmlns:a16="http://schemas.microsoft.com/office/drawing/2014/main" id="{A3734E5E-A5B8-499C-B144-2AA2417717A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2DA837D-7B98-48BA-89AA-BA16E08C0E8C}"/>
              </a:ext>
            </a:extLst>
          </p:cNvPr>
          <p:cNvSpPr>
            <a:spLocks noGrp="1"/>
          </p:cNvSpPr>
          <p:nvPr>
            <p:ph type="sldNum" sz="quarter" idx="12"/>
          </p:nvPr>
        </p:nvSpPr>
        <p:spPr/>
        <p:txBody>
          <a:bodyPr/>
          <a:lstStyle/>
          <a:p>
            <a:fld id="{71C7A090-8A62-46A0-9ECC-8DF8956E3EB2}" type="slidenum">
              <a:rPr lang="en-US" smtClean="0"/>
              <a:t>‹#›</a:t>
            </a:fld>
            <a:endParaRPr lang="en-US"/>
          </a:p>
        </p:txBody>
      </p:sp>
    </p:spTree>
    <p:extLst>
      <p:ext uri="{BB962C8B-B14F-4D97-AF65-F5344CB8AC3E}">
        <p14:creationId xmlns:p14="http://schemas.microsoft.com/office/powerpoint/2010/main" val="10656323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06EE644-E70F-4184-A24A-E704BBCF47F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9E78E83-AD76-4FBE-91A0-F5A23116557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F52E1F0-4AB6-4F89-A24B-A0B51A4E5C7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C0A1ED1-FB4A-4ACA-AA64-FE97D580FD2C}" type="datetimeFigureOut">
              <a:rPr lang="en-US" smtClean="0"/>
              <a:t>4/21/2021</a:t>
            </a:fld>
            <a:endParaRPr lang="en-US"/>
          </a:p>
        </p:txBody>
      </p:sp>
      <p:sp>
        <p:nvSpPr>
          <p:cNvPr id="5" name="Footer Placeholder 4">
            <a:extLst>
              <a:ext uri="{FF2B5EF4-FFF2-40B4-BE49-F238E27FC236}">
                <a16:creationId xmlns:a16="http://schemas.microsoft.com/office/drawing/2014/main" id="{BB0C06D4-9A66-41BB-982A-EC9AA11B53E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E0C3656-AC4C-4EBB-AB4C-53BE5781C99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1C7A090-8A62-46A0-9ECC-8DF8956E3EB2}" type="slidenum">
              <a:rPr lang="en-US" smtClean="0"/>
              <a:t>‹#›</a:t>
            </a:fld>
            <a:endParaRPr lang="en-US"/>
          </a:p>
        </p:txBody>
      </p:sp>
    </p:spTree>
    <p:extLst>
      <p:ext uri="{BB962C8B-B14F-4D97-AF65-F5344CB8AC3E}">
        <p14:creationId xmlns:p14="http://schemas.microsoft.com/office/powerpoint/2010/main" val="22613881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https://github.com/jamesvu1/cs6381finalprojectapachecassandra"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25.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2.xml"/><Relationship Id="rId4" Type="http://schemas.openxmlformats.org/officeDocument/2006/relationships/chart" Target="../charts/chart3.xml"/></Relationships>
</file>

<file path=ppt/slides/_rels/slide26.xml.rels><?xml version="1.0" encoding="UTF-8" standalone="yes"?>
<Relationships xmlns="http://schemas.openxmlformats.org/package/2006/relationships"><Relationship Id="rId3" Type="http://schemas.openxmlformats.org/officeDocument/2006/relationships/image" Target="../media/image90.png"/><Relationship Id="rId2" Type="http://schemas.microsoft.com/office/2014/relationships/chartEx" Target="../charts/chartEx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F4CE14-FF9D-4FBA-988F-ED854075A3EA}"/>
              </a:ext>
            </a:extLst>
          </p:cNvPr>
          <p:cNvSpPr>
            <a:spLocks noGrp="1"/>
          </p:cNvSpPr>
          <p:nvPr>
            <p:ph type="ctrTitle"/>
          </p:nvPr>
        </p:nvSpPr>
        <p:spPr/>
        <p:txBody>
          <a:bodyPr/>
          <a:lstStyle/>
          <a:p>
            <a:r>
              <a:rPr lang="en-US" dirty="0"/>
              <a:t>CS 6381 Final Project</a:t>
            </a:r>
          </a:p>
        </p:txBody>
      </p:sp>
      <p:sp>
        <p:nvSpPr>
          <p:cNvPr id="3" name="Subtitle 2">
            <a:extLst>
              <a:ext uri="{FF2B5EF4-FFF2-40B4-BE49-F238E27FC236}">
                <a16:creationId xmlns:a16="http://schemas.microsoft.com/office/drawing/2014/main" id="{56538B74-0767-4B48-9AFE-8DA4FF805609}"/>
              </a:ext>
            </a:extLst>
          </p:cNvPr>
          <p:cNvSpPr>
            <a:spLocks noGrp="1"/>
          </p:cNvSpPr>
          <p:nvPr>
            <p:ph type="subTitle" idx="1"/>
          </p:nvPr>
        </p:nvSpPr>
        <p:spPr/>
        <p:txBody>
          <a:bodyPr/>
          <a:lstStyle/>
          <a:p>
            <a:r>
              <a:rPr lang="en-US" dirty="0"/>
              <a:t>Apache Cassandra</a:t>
            </a:r>
          </a:p>
          <a:p>
            <a:r>
              <a:rPr lang="en-US" dirty="0"/>
              <a:t>James Vu | Craig </a:t>
            </a:r>
            <a:r>
              <a:rPr lang="en-US" dirty="0" err="1"/>
              <a:t>Topham</a:t>
            </a:r>
            <a:r>
              <a:rPr lang="en-US" dirty="0"/>
              <a:t> | Thomas Boudreau</a:t>
            </a:r>
          </a:p>
        </p:txBody>
      </p:sp>
    </p:spTree>
    <p:extLst>
      <p:ext uri="{BB962C8B-B14F-4D97-AF65-F5344CB8AC3E}">
        <p14:creationId xmlns:p14="http://schemas.microsoft.com/office/powerpoint/2010/main" val="33606682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1C49CC-D9B7-4F36-BD3C-198F94B45345}"/>
              </a:ext>
            </a:extLst>
          </p:cNvPr>
          <p:cNvSpPr>
            <a:spLocks noGrp="1"/>
          </p:cNvSpPr>
          <p:nvPr>
            <p:ph type="title"/>
          </p:nvPr>
        </p:nvSpPr>
        <p:spPr/>
        <p:txBody>
          <a:bodyPr/>
          <a:lstStyle/>
          <a:p>
            <a:r>
              <a:rPr lang="en-US" dirty="0"/>
              <a:t>Setup</a:t>
            </a:r>
          </a:p>
        </p:txBody>
      </p:sp>
      <p:sp>
        <p:nvSpPr>
          <p:cNvPr id="3" name="Content Placeholder 2">
            <a:extLst>
              <a:ext uri="{FF2B5EF4-FFF2-40B4-BE49-F238E27FC236}">
                <a16:creationId xmlns:a16="http://schemas.microsoft.com/office/drawing/2014/main" id="{4A6E11C6-160E-426E-AC3A-51359A25A2BE}"/>
              </a:ext>
            </a:extLst>
          </p:cNvPr>
          <p:cNvSpPr>
            <a:spLocks noGrp="1"/>
          </p:cNvSpPr>
          <p:nvPr>
            <p:ph idx="1"/>
          </p:nvPr>
        </p:nvSpPr>
        <p:spPr/>
        <p:txBody>
          <a:bodyPr>
            <a:noAutofit/>
          </a:bodyPr>
          <a:lstStyle/>
          <a:p>
            <a:r>
              <a:rPr lang="en-US" sz="1800" dirty="0"/>
              <a:t>Spin up a Ubuntu VM (e. g. 18.04) and install Cassandra.</a:t>
            </a:r>
          </a:p>
          <a:p>
            <a:pPr lvl="1">
              <a:lnSpc>
                <a:spcPct val="107000"/>
              </a:lnSpc>
              <a:spcBef>
                <a:spcPts val="0"/>
              </a:spcBef>
            </a:pPr>
            <a:r>
              <a:rPr lang="en-US" sz="1800" dirty="0" err="1">
                <a:effectLst/>
                <a:latin typeface="Calibri" panose="020F0502020204030204" pitchFamily="34" charset="0"/>
                <a:ea typeface="Calibri" panose="020F0502020204030204" pitchFamily="34" charset="0"/>
                <a:cs typeface="Times New Roman" panose="02020603050405020304" pitchFamily="18" charset="0"/>
              </a:rPr>
              <a:t>sudo</a:t>
            </a:r>
            <a:r>
              <a:rPr lang="en-US" sz="1800" dirty="0">
                <a:effectLst/>
                <a:latin typeface="Calibri" panose="020F0502020204030204" pitchFamily="34" charset="0"/>
                <a:ea typeface="Calibri" panose="020F0502020204030204" pitchFamily="34" charset="0"/>
                <a:cs typeface="Times New Roman" panose="02020603050405020304" pitchFamily="18" charset="0"/>
              </a:rPr>
              <a:t> apt install openjdk-8-jre-headless</a:t>
            </a:r>
          </a:p>
          <a:p>
            <a:pPr lvl="1">
              <a:lnSpc>
                <a:spcPct val="107000"/>
              </a:lnSpc>
              <a:spcBef>
                <a:spcPts val="0"/>
              </a:spcBef>
            </a:pPr>
            <a:r>
              <a:rPr lang="en-US" sz="1800" dirty="0">
                <a:effectLst/>
                <a:latin typeface="Calibri" panose="020F0502020204030204" pitchFamily="34" charset="0"/>
                <a:ea typeface="Calibri" panose="020F0502020204030204" pitchFamily="34" charset="0"/>
                <a:cs typeface="Times New Roman" panose="02020603050405020304" pitchFamily="18" charset="0"/>
              </a:rPr>
              <a:t>cd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usr</a:t>
            </a:r>
            <a:r>
              <a:rPr lang="en-US" sz="1800" dirty="0">
                <a:effectLst/>
                <a:latin typeface="Calibri" panose="020F0502020204030204" pitchFamily="34" charset="0"/>
                <a:ea typeface="Calibri" panose="020F0502020204030204" pitchFamily="34" charset="0"/>
                <a:cs typeface="Times New Roman" panose="02020603050405020304" pitchFamily="18" charset="0"/>
              </a:rPr>
              <a:t>/lib/</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jvm</a:t>
            </a:r>
            <a:r>
              <a:rPr lang="en-US" sz="1800" dirty="0">
                <a:effectLst/>
                <a:latin typeface="Calibri" panose="020F0502020204030204" pitchFamily="34" charset="0"/>
                <a:ea typeface="Calibri" panose="020F0502020204030204" pitchFamily="34" charset="0"/>
                <a:cs typeface="Times New Roman" panose="02020603050405020304" pitchFamily="18" charset="0"/>
              </a:rPr>
              <a:t>/java-8-openjdk-amd64</a:t>
            </a:r>
          </a:p>
          <a:p>
            <a:pPr lvl="1">
              <a:lnSpc>
                <a:spcPct val="107000"/>
              </a:lnSpc>
              <a:spcBef>
                <a:spcPts val="0"/>
              </a:spcBef>
            </a:pPr>
            <a:r>
              <a:rPr lang="en-US" sz="1800" dirty="0" err="1">
                <a:effectLst/>
                <a:latin typeface="Calibri" panose="020F0502020204030204" pitchFamily="34" charset="0"/>
                <a:ea typeface="Calibri" panose="020F0502020204030204" pitchFamily="34" charset="0"/>
                <a:cs typeface="Times New Roman" panose="02020603050405020304" pitchFamily="18" charset="0"/>
              </a:rPr>
              <a:t>sudo</a:t>
            </a:r>
            <a:r>
              <a:rPr lang="en-US" sz="1800" dirty="0">
                <a:effectLst/>
                <a:latin typeface="Calibri" panose="020F0502020204030204" pitchFamily="34" charset="0"/>
                <a:ea typeface="Calibri" panose="020F0502020204030204" pitchFamily="34" charset="0"/>
                <a:cs typeface="Times New Roman" panose="02020603050405020304" pitchFamily="18" charset="0"/>
              </a:rPr>
              <a:t> nano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bashrc</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lvl="1">
              <a:lnSpc>
                <a:spcPct val="107000"/>
              </a:lnSpc>
              <a:spcBef>
                <a:spcPts val="0"/>
              </a:spcBef>
            </a:pPr>
            <a:r>
              <a:rPr lang="en-US" sz="1800" dirty="0">
                <a:effectLst/>
                <a:latin typeface="Calibri" panose="020F0502020204030204" pitchFamily="34" charset="0"/>
                <a:ea typeface="Calibri" panose="020F0502020204030204" pitchFamily="34" charset="0"/>
                <a:cs typeface="Times New Roman" panose="02020603050405020304" pitchFamily="18" charset="0"/>
              </a:rPr>
              <a:t>Scroll to bottom of page and add in “JAVA_HOME=/</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usr</a:t>
            </a:r>
            <a:r>
              <a:rPr lang="en-US" sz="1800" dirty="0">
                <a:effectLst/>
                <a:latin typeface="Calibri" panose="020F0502020204030204" pitchFamily="34" charset="0"/>
                <a:ea typeface="Calibri" panose="020F0502020204030204" pitchFamily="34" charset="0"/>
                <a:cs typeface="Times New Roman" panose="02020603050405020304" pitchFamily="18" charset="0"/>
              </a:rPr>
              <a:t>/lib/</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jvm</a:t>
            </a:r>
            <a:r>
              <a:rPr lang="en-US" sz="1800" dirty="0">
                <a:effectLst/>
                <a:latin typeface="Calibri" panose="020F0502020204030204" pitchFamily="34" charset="0"/>
                <a:ea typeface="Calibri" panose="020F0502020204030204" pitchFamily="34" charset="0"/>
                <a:cs typeface="Times New Roman" panose="02020603050405020304" pitchFamily="18" charset="0"/>
              </a:rPr>
              <a:t>/java-8-openjdk-amd64”</a:t>
            </a:r>
          </a:p>
          <a:p>
            <a:pPr lvl="1">
              <a:lnSpc>
                <a:spcPct val="107000"/>
              </a:lnSpc>
              <a:spcBef>
                <a:spcPts val="0"/>
              </a:spcBef>
            </a:pPr>
            <a:r>
              <a:rPr lang="en-US" sz="1800" dirty="0">
                <a:effectLst/>
                <a:latin typeface="Calibri" panose="020F0502020204030204" pitchFamily="34" charset="0"/>
                <a:ea typeface="Calibri" panose="020F0502020204030204" pitchFamily="34" charset="0"/>
                <a:cs typeface="Times New Roman" panose="02020603050405020304" pitchFamily="18" charset="0"/>
              </a:rPr>
              <a:t>Save the file using Ctrl + S on Windows or Command + S on Mac and then exit out using Ctrl + X on Windows or Command + X on Mac.</a:t>
            </a:r>
          </a:p>
          <a:p>
            <a:pPr lvl="1">
              <a:lnSpc>
                <a:spcPct val="107000"/>
              </a:lnSpc>
              <a:spcBef>
                <a:spcPts val="0"/>
              </a:spcBef>
            </a:pPr>
            <a:r>
              <a:rPr lang="en-US" sz="1800" dirty="0">
                <a:effectLst/>
                <a:latin typeface="Calibri" panose="020F0502020204030204" pitchFamily="34" charset="0"/>
                <a:ea typeface="Calibri" panose="020F0502020204030204" pitchFamily="34" charset="0"/>
                <a:cs typeface="Times New Roman" panose="02020603050405020304" pitchFamily="18" charset="0"/>
              </a:rPr>
              <a:t>Reopen a new terminal.</a:t>
            </a:r>
          </a:p>
          <a:p>
            <a:pPr lvl="1">
              <a:lnSpc>
                <a:spcPct val="107000"/>
              </a:lnSpc>
              <a:spcBef>
                <a:spcPts val="0"/>
              </a:spcBef>
            </a:pPr>
            <a:r>
              <a:rPr lang="en-US" sz="1800" dirty="0">
                <a:effectLst/>
                <a:latin typeface="Calibri" panose="020F0502020204030204" pitchFamily="34" charset="0"/>
                <a:ea typeface="Calibri" panose="020F0502020204030204" pitchFamily="34" charset="0"/>
                <a:cs typeface="Times New Roman" panose="02020603050405020304" pitchFamily="18" charset="0"/>
              </a:rPr>
              <a:t>echo $JAVA_HOME = See if above setup works.</a:t>
            </a:r>
          </a:p>
          <a:p>
            <a:pPr lvl="1">
              <a:lnSpc>
                <a:spcPct val="107000"/>
              </a:lnSpc>
              <a:spcBef>
                <a:spcPts val="0"/>
              </a:spcBef>
            </a:pPr>
            <a:r>
              <a:rPr lang="en-US" sz="1800" dirty="0" err="1">
                <a:effectLst/>
                <a:latin typeface="Calibri" panose="020F0502020204030204" pitchFamily="34" charset="0"/>
                <a:ea typeface="Calibri" panose="020F0502020204030204" pitchFamily="34" charset="0"/>
                <a:cs typeface="Times New Roman" panose="02020603050405020304" pitchFamily="18" charset="0"/>
              </a:rPr>
              <a:t>sudo</a:t>
            </a:r>
            <a:r>
              <a:rPr lang="en-US" sz="1800" dirty="0">
                <a:effectLst/>
                <a:latin typeface="Calibri" panose="020F0502020204030204" pitchFamily="34" charset="0"/>
                <a:ea typeface="Calibri" panose="020F0502020204030204" pitchFamily="34" charset="0"/>
                <a:cs typeface="Times New Roman" panose="02020603050405020304" pitchFamily="18" charset="0"/>
              </a:rPr>
              <a:t> apt install curl</a:t>
            </a:r>
          </a:p>
          <a:p>
            <a:pPr lvl="1">
              <a:lnSpc>
                <a:spcPct val="107000"/>
              </a:lnSpc>
              <a:spcBef>
                <a:spcPts val="0"/>
              </a:spcBef>
            </a:pPr>
            <a:r>
              <a:rPr lang="en-US" sz="1800" dirty="0">
                <a:effectLst/>
                <a:latin typeface="Calibri" panose="020F0502020204030204" pitchFamily="34" charset="0"/>
                <a:ea typeface="Calibri" panose="020F0502020204030204" pitchFamily="34" charset="0"/>
                <a:cs typeface="Times New Roman" panose="02020603050405020304" pitchFamily="18" charset="0"/>
              </a:rPr>
              <a:t>echo "deb http://downloads.apache.org/cassandra/debian 39x main" |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sudo</a:t>
            </a:r>
            <a:r>
              <a:rPr lang="en-US" sz="1800" dirty="0">
                <a:effectLst/>
                <a:latin typeface="Calibri" panose="020F0502020204030204" pitchFamily="34" charset="0"/>
                <a:ea typeface="Calibri" panose="020F0502020204030204" pitchFamily="34" charset="0"/>
                <a:cs typeface="Times New Roman" panose="02020603050405020304" pitchFamily="18" charset="0"/>
              </a:rPr>
              <a:t> tee -a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etc</a:t>
            </a:r>
            <a:r>
              <a:rPr lang="en-US" sz="1800" dirty="0">
                <a:effectLst/>
                <a:latin typeface="Calibri" panose="020F0502020204030204" pitchFamily="34" charset="0"/>
                <a:ea typeface="Calibri" panose="020F0502020204030204" pitchFamily="34" charset="0"/>
                <a:cs typeface="Times New Roman" panose="02020603050405020304" pitchFamily="18" charset="0"/>
              </a:rPr>
              <a:t>/apt/</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sources.list.d</a:t>
            </a:r>
            <a:r>
              <a:rPr lang="en-US" sz="1800" dirty="0">
                <a:effectLst/>
                <a:latin typeface="Calibri" panose="020F0502020204030204" pitchFamily="34" charset="0"/>
                <a:ea typeface="Calibri" panose="020F0502020204030204" pitchFamily="34" charset="0"/>
                <a:cs typeface="Times New Roman" panose="02020603050405020304" pitchFamily="18" charset="0"/>
              </a:rPr>
              <a:t>/</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cassandra.sources.list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lvl="1">
              <a:lnSpc>
                <a:spcPct val="107000"/>
              </a:lnSpc>
              <a:spcBef>
                <a:spcPts val="0"/>
              </a:spcBef>
            </a:pPr>
            <a:r>
              <a:rPr lang="en-US" sz="1800" dirty="0">
                <a:effectLst/>
                <a:latin typeface="Calibri" panose="020F0502020204030204" pitchFamily="34" charset="0"/>
                <a:ea typeface="Calibri" panose="020F0502020204030204" pitchFamily="34" charset="0"/>
                <a:cs typeface="Times New Roman" panose="02020603050405020304" pitchFamily="18" charset="0"/>
              </a:rPr>
              <a:t>curl https://downloads.apache.org/cassandra/KEYS |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sudo</a:t>
            </a:r>
            <a:r>
              <a:rPr lang="en-US" sz="1800" dirty="0">
                <a:effectLst/>
                <a:latin typeface="Calibri" panose="020F0502020204030204" pitchFamily="34" charset="0"/>
                <a:ea typeface="Calibri" panose="020F0502020204030204" pitchFamily="34" charset="0"/>
                <a:cs typeface="Times New Roman" panose="02020603050405020304" pitchFamily="18" charset="0"/>
              </a:rPr>
              <a:t> apt-key add -</a:t>
            </a:r>
          </a:p>
          <a:p>
            <a:pPr lvl="1">
              <a:lnSpc>
                <a:spcPct val="107000"/>
              </a:lnSpc>
              <a:spcBef>
                <a:spcPts val="0"/>
              </a:spcBef>
            </a:pPr>
            <a:r>
              <a:rPr lang="en-US" sz="1800" dirty="0" err="1">
                <a:effectLst/>
                <a:latin typeface="Calibri" panose="020F0502020204030204" pitchFamily="34" charset="0"/>
                <a:ea typeface="Calibri" panose="020F0502020204030204" pitchFamily="34" charset="0"/>
                <a:cs typeface="Times New Roman" panose="02020603050405020304" pitchFamily="18" charset="0"/>
              </a:rPr>
              <a:t>sudo</a:t>
            </a:r>
            <a:r>
              <a:rPr lang="en-US" sz="1800" dirty="0">
                <a:effectLst/>
                <a:latin typeface="Calibri" panose="020F0502020204030204" pitchFamily="34" charset="0"/>
                <a:ea typeface="Calibri" panose="020F0502020204030204" pitchFamily="34" charset="0"/>
                <a:cs typeface="Times New Roman" panose="02020603050405020304" pitchFamily="18" charset="0"/>
              </a:rPr>
              <a:t> apt-get update</a:t>
            </a:r>
          </a:p>
          <a:p>
            <a:pPr lvl="1">
              <a:lnSpc>
                <a:spcPct val="107000"/>
              </a:lnSpc>
              <a:spcBef>
                <a:spcPts val="0"/>
              </a:spcBef>
              <a:spcAft>
                <a:spcPts val="800"/>
              </a:spcAft>
            </a:pPr>
            <a:r>
              <a:rPr lang="en-US" sz="1800" dirty="0" err="1">
                <a:effectLst/>
                <a:latin typeface="Calibri" panose="020F0502020204030204" pitchFamily="34" charset="0"/>
                <a:ea typeface="Calibri" panose="020F0502020204030204" pitchFamily="34" charset="0"/>
                <a:cs typeface="Times New Roman" panose="02020603050405020304" pitchFamily="18" charset="0"/>
              </a:rPr>
              <a:t>sudo</a:t>
            </a:r>
            <a:r>
              <a:rPr lang="en-US" sz="1800" dirty="0">
                <a:effectLst/>
                <a:latin typeface="Calibri" panose="020F0502020204030204" pitchFamily="34" charset="0"/>
                <a:ea typeface="Calibri" panose="020F0502020204030204" pitchFamily="34" charset="0"/>
                <a:cs typeface="Times New Roman" panose="02020603050405020304" pitchFamily="18" charset="0"/>
              </a:rPr>
              <a:t> apt-get install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cassandra</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4902144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31F916-BE77-47B7-BB9E-489859516073}"/>
              </a:ext>
            </a:extLst>
          </p:cNvPr>
          <p:cNvSpPr>
            <a:spLocks noGrp="1"/>
          </p:cNvSpPr>
          <p:nvPr>
            <p:ph type="title"/>
          </p:nvPr>
        </p:nvSpPr>
        <p:spPr/>
        <p:txBody>
          <a:bodyPr/>
          <a:lstStyle/>
          <a:p>
            <a:r>
              <a:rPr lang="en-US" dirty="0"/>
              <a:t>Setup</a:t>
            </a:r>
          </a:p>
        </p:txBody>
      </p:sp>
      <p:sp>
        <p:nvSpPr>
          <p:cNvPr id="3" name="Content Placeholder 2">
            <a:extLst>
              <a:ext uri="{FF2B5EF4-FFF2-40B4-BE49-F238E27FC236}">
                <a16:creationId xmlns:a16="http://schemas.microsoft.com/office/drawing/2014/main" id="{4CB89611-3599-42B9-BC9D-EE01D6C7703C}"/>
              </a:ext>
            </a:extLst>
          </p:cNvPr>
          <p:cNvSpPr>
            <a:spLocks noGrp="1"/>
          </p:cNvSpPr>
          <p:nvPr>
            <p:ph idx="1"/>
          </p:nvPr>
        </p:nvSpPr>
        <p:spPr/>
        <p:txBody>
          <a:bodyPr>
            <a:normAutofit/>
          </a:bodyPr>
          <a:lstStyle/>
          <a:p>
            <a:pPr>
              <a:lnSpc>
                <a:spcPct val="107000"/>
              </a:lnSpc>
              <a:spcBef>
                <a:spcPts val="0"/>
              </a:spcBef>
              <a:spcAft>
                <a:spcPts val="800"/>
              </a:spcAft>
            </a:pPr>
            <a:r>
              <a:rPr lang="en-US" sz="2000" dirty="0">
                <a:effectLst/>
                <a:ea typeface="Calibri" panose="020F0502020204030204" pitchFamily="34" charset="0"/>
                <a:cs typeface="Times New Roman" panose="02020603050405020304" pitchFamily="18" charset="0"/>
              </a:rPr>
              <a:t>Run Cassandra.</a:t>
            </a:r>
            <a:endParaRPr lang="en-US" sz="2000" dirty="0">
              <a:ea typeface="Calibri" panose="020F0502020204030204" pitchFamily="34" charset="0"/>
              <a:cs typeface="Times New Roman" panose="02020603050405020304" pitchFamily="18" charset="0"/>
            </a:endParaRPr>
          </a:p>
          <a:p>
            <a:pPr lvl="1">
              <a:lnSpc>
                <a:spcPct val="107000"/>
              </a:lnSpc>
              <a:spcBef>
                <a:spcPts val="0"/>
              </a:spcBef>
            </a:pPr>
            <a:r>
              <a:rPr lang="en-US" sz="2000" dirty="0">
                <a:effectLst/>
                <a:ea typeface="Calibri" panose="020F0502020204030204" pitchFamily="34" charset="0"/>
                <a:cs typeface="Times New Roman" panose="02020603050405020304" pitchFamily="18" charset="0"/>
              </a:rPr>
              <a:t>Start: </a:t>
            </a:r>
            <a:r>
              <a:rPr lang="en-US" sz="2000" dirty="0" err="1">
                <a:effectLst/>
                <a:ea typeface="Calibri" panose="020F0502020204030204" pitchFamily="34" charset="0"/>
                <a:cs typeface="Times New Roman" panose="02020603050405020304" pitchFamily="18" charset="0"/>
              </a:rPr>
              <a:t>sudo</a:t>
            </a:r>
            <a:r>
              <a:rPr lang="en-US" sz="2000" dirty="0">
                <a:effectLst/>
                <a:ea typeface="Calibri" panose="020F0502020204030204" pitchFamily="34" charset="0"/>
                <a:cs typeface="Times New Roman" panose="02020603050405020304" pitchFamily="18" charset="0"/>
              </a:rPr>
              <a:t> service </a:t>
            </a:r>
            <a:r>
              <a:rPr lang="en-US" sz="2000" dirty="0" err="1">
                <a:effectLst/>
                <a:ea typeface="Calibri" panose="020F0502020204030204" pitchFamily="34" charset="0"/>
                <a:cs typeface="Times New Roman" panose="02020603050405020304" pitchFamily="18" charset="0"/>
              </a:rPr>
              <a:t>cassandra</a:t>
            </a:r>
            <a:r>
              <a:rPr lang="en-US" sz="2000" dirty="0">
                <a:effectLst/>
                <a:ea typeface="Calibri" panose="020F0502020204030204" pitchFamily="34" charset="0"/>
                <a:cs typeface="Times New Roman" panose="02020603050405020304" pitchFamily="18" charset="0"/>
              </a:rPr>
              <a:t> start</a:t>
            </a:r>
          </a:p>
          <a:p>
            <a:pPr lvl="1">
              <a:lnSpc>
                <a:spcPct val="107000"/>
              </a:lnSpc>
              <a:spcBef>
                <a:spcPts val="0"/>
              </a:spcBef>
            </a:pPr>
            <a:r>
              <a:rPr lang="en-US" sz="2000" dirty="0">
                <a:effectLst/>
                <a:ea typeface="Calibri" panose="020F0502020204030204" pitchFamily="34" charset="0"/>
                <a:cs typeface="Times New Roman" panose="02020603050405020304" pitchFamily="18" charset="0"/>
              </a:rPr>
              <a:t>Check status: </a:t>
            </a:r>
            <a:r>
              <a:rPr lang="en-US" sz="2000" dirty="0" err="1">
                <a:effectLst/>
                <a:ea typeface="Calibri" panose="020F0502020204030204" pitchFamily="34" charset="0"/>
                <a:cs typeface="Times New Roman" panose="02020603050405020304" pitchFamily="18" charset="0"/>
              </a:rPr>
              <a:t>sudo</a:t>
            </a:r>
            <a:r>
              <a:rPr lang="en-US" sz="2000" dirty="0">
                <a:effectLst/>
                <a:ea typeface="Calibri" panose="020F0502020204030204" pitchFamily="34" charset="0"/>
                <a:cs typeface="Times New Roman" panose="02020603050405020304" pitchFamily="18" charset="0"/>
              </a:rPr>
              <a:t> service </a:t>
            </a:r>
            <a:r>
              <a:rPr lang="en-US" sz="2000" dirty="0" err="1">
                <a:effectLst/>
                <a:ea typeface="Calibri" panose="020F0502020204030204" pitchFamily="34" charset="0"/>
                <a:cs typeface="Times New Roman" panose="02020603050405020304" pitchFamily="18" charset="0"/>
              </a:rPr>
              <a:t>cassandra</a:t>
            </a:r>
            <a:r>
              <a:rPr lang="en-US" sz="2000" dirty="0">
                <a:effectLst/>
                <a:ea typeface="Calibri" panose="020F0502020204030204" pitchFamily="34" charset="0"/>
                <a:cs typeface="Times New Roman" panose="02020603050405020304" pitchFamily="18" charset="0"/>
              </a:rPr>
              <a:t> status (should see “active (running)”)</a:t>
            </a:r>
          </a:p>
          <a:p>
            <a:pPr lvl="1">
              <a:lnSpc>
                <a:spcPct val="107000"/>
              </a:lnSpc>
              <a:spcBef>
                <a:spcPts val="0"/>
              </a:spcBef>
            </a:pPr>
            <a:r>
              <a:rPr lang="en-US" sz="2000" dirty="0">
                <a:effectLst/>
                <a:ea typeface="Calibri" panose="020F0502020204030204" pitchFamily="34" charset="0"/>
                <a:cs typeface="Times New Roman" panose="02020603050405020304" pitchFamily="18" charset="0"/>
              </a:rPr>
              <a:t>Stop: </a:t>
            </a:r>
            <a:r>
              <a:rPr lang="en-US" sz="2000" dirty="0" err="1">
                <a:effectLst/>
                <a:ea typeface="Calibri" panose="020F0502020204030204" pitchFamily="34" charset="0"/>
                <a:cs typeface="Times New Roman" panose="02020603050405020304" pitchFamily="18" charset="0"/>
              </a:rPr>
              <a:t>sudo</a:t>
            </a:r>
            <a:r>
              <a:rPr lang="en-US" sz="2000" dirty="0">
                <a:effectLst/>
                <a:ea typeface="Calibri" panose="020F0502020204030204" pitchFamily="34" charset="0"/>
                <a:cs typeface="Times New Roman" panose="02020603050405020304" pitchFamily="18" charset="0"/>
              </a:rPr>
              <a:t> service </a:t>
            </a:r>
            <a:r>
              <a:rPr lang="en-US" sz="2000" dirty="0" err="1">
                <a:effectLst/>
                <a:ea typeface="Calibri" panose="020F0502020204030204" pitchFamily="34" charset="0"/>
                <a:cs typeface="Times New Roman" panose="02020603050405020304" pitchFamily="18" charset="0"/>
              </a:rPr>
              <a:t>cassandra</a:t>
            </a:r>
            <a:r>
              <a:rPr lang="en-US" sz="2000" dirty="0">
                <a:effectLst/>
                <a:ea typeface="Calibri" panose="020F0502020204030204" pitchFamily="34" charset="0"/>
                <a:cs typeface="Times New Roman" panose="02020603050405020304" pitchFamily="18" charset="0"/>
              </a:rPr>
              <a:t> stop</a:t>
            </a:r>
          </a:p>
          <a:p>
            <a:pPr lvl="1">
              <a:lnSpc>
                <a:spcPct val="107000"/>
              </a:lnSpc>
              <a:spcBef>
                <a:spcPts val="0"/>
              </a:spcBef>
              <a:spcAft>
                <a:spcPts val="800"/>
              </a:spcAft>
            </a:pPr>
            <a:r>
              <a:rPr lang="en-US" sz="2000" dirty="0">
                <a:effectLst/>
                <a:ea typeface="Calibri" panose="020F0502020204030204" pitchFamily="34" charset="0"/>
                <a:cs typeface="Times New Roman" panose="02020603050405020304" pitchFamily="18" charset="0"/>
              </a:rPr>
              <a:t>If Cassandra stops after some time (e. g. Python application stops connecting to Cassandra), do the stop command then start command.</a:t>
            </a:r>
          </a:p>
        </p:txBody>
      </p:sp>
      <p:pic>
        <p:nvPicPr>
          <p:cNvPr id="5" name="Picture 4">
            <a:extLst>
              <a:ext uri="{FF2B5EF4-FFF2-40B4-BE49-F238E27FC236}">
                <a16:creationId xmlns:a16="http://schemas.microsoft.com/office/drawing/2014/main" id="{077C70A1-6407-4D87-93B7-D1CDFA3D938B}"/>
              </a:ext>
            </a:extLst>
          </p:cNvPr>
          <p:cNvPicPr>
            <a:picLocks noChangeAspect="1"/>
          </p:cNvPicPr>
          <p:nvPr/>
        </p:nvPicPr>
        <p:blipFill>
          <a:blip r:embed="rId2"/>
          <a:stretch>
            <a:fillRect/>
          </a:stretch>
        </p:blipFill>
        <p:spPr>
          <a:xfrm>
            <a:off x="932873" y="4001293"/>
            <a:ext cx="9954761" cy="2491581"/>
          </a:xfrm>
          <a:prstGeom prst="rect">
            <a:avLst/>
          </a:prstGeom>
        </p:spPr>
      </p:pic>
    </p:spTree>
    <p:extLst>
      <p:ext uri="{BB962C8B-B14F-4D97-AF65-F5344CB8AC3E}">
        <p14:creationId xmlns:p14="http://schemas.microsoft.com/office/powerpoint/2010/main" val="25289490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569670-0FA0-416C-ADF5-88DB89773AAF}"/>
              </a:ext>
            </a:extLst>
          </p:cNvPr>
          <p:cNvSpPr>
            <a:spLocks noGrp="1"/>
          </p:cNvSpPr>
          <p:nvPr>
            <p:ph type="title"/>
          </p:nvPr>
        </p:nvSpPr>
        <p:spPr/>
        <p:txBody>
          <a:bodyPr/>
          <a:lstStyle/>
          <a:p>
            <a:r>
              <a:rPr lang="en-US" dirty="0"/>
              <a:t>Setup</a:t>
            </a:r>
          </a:p>
        </p:txBody>
      </p:sp>
      <p:sp>
        <p:nvSpPr>
          <p:cNvPr id="3" name="Content Placeholder 2">
            <a:extLst>
              <a:ext uri="{FF2B5EF4-FFF2-40B4-BE49-F238E27FC236}">
                <a16:creationId xmlns:a16="http://schemas.microsoft.com/office/drawing/2014/main" id="{904078A0-FD0A-48E3-BD84-8AED20FF4862}"/>
              </a:ext>
            </a:extLst>
          </p:cNvPr>
          <p:cNvSpPr>
            <a:spLocks noGrp="1"/>
          </p:cNvSpPr>
          <p:nvPr>
            <p:ph idx="1"/>
          </p:nvPr>
        </p:nvSpPr>
        <p:spPr/>
        <p:txBody>
          <a:bodyPr>
            <a:normAutofit/>
          </a:bodyPr>
          <a:lstStyle/>
          <a:p>
            <a:pPr>
              <a:lnSpc>
                <a:spcPct val="107000"/>
              </a:lnSpc>
              <a:spcBef>
                <a:spcPts val="0"/>
              </a:spcBef>
            </a:pPr>
            <a:r>
              <a:rPr lang="en-US" sz="2400" dirty="0">
                <a:effectLst/>
                <a:latin typeface="Calibri" panose="020F0502020204030204" pitchFamily="34" charset="0"/>
                <a:ea typeface="Calibri" panose="020F0502020204030204" pitchFamily="34" charset="0"/>
                <a:cs typeface="Times New Roman" panose="02020603050405020304" pitchFamily="18" charset="0"/>
              </a:rPr>
              <a:t>Create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keyspace</a:t>
            </a:r>
            <a:r>
              <a:rPr lang="en-US" sz="2400" dirty="0">
                <a:effectLst/>
                <a:latin typeface="Calibri" panose="020F0502020204030204" pitchFamily="34" charset="0"/>
                <a:ea typeface="Calibri" panose="020F0502020204030204" pitchFamily="34" charset="0"/>
                <a:cs typeface="Times New Roman" panose="02020603050405020304" pitchFamily="18" charset="0"/>
              </a:rPr>
              <a:t> and table.</a:t>
            </a:r>
          </a:p>
          <a:p>
            <a:pPr lvl="1">
              <a:lnSpc>
                <a:spcPct val="107000"/>
              </a:lnSpc>
              <a:spcBef>
                <a:spcPts val="0"/>
              </a:spcBef>
            </a:pPr>
            <a:r>
              <a:rPr lang="en-US" dirty="0">
                <a:effectLst/>
                <a:latin typeface="Calibri" panose="020F0502020204030204" pitchFamily="34" charset="0"/>
                <a:ea typeface="Calibri" panose="020F0502020204030204" pitchFamily="34" charset="0"/>
                <a:cs typeface="Times New Roman" panose="02020603050405020304" pitchFamily="18" charset="0"/>
              </a:rPr>
              <a:t>Open Cassandra terminal: </a:t>
            </a:r>
            <a:r>
              <a:rPr lang="en-US" dirty="0" err="1">
                <a:effectLst/>
                <a:latin typeface="Calibri" panose="020F0502020204030204" pitchFamily="34" charset="0"/>
                <a:ea typeface="Calibri" panose="020F0502020204030204" pitchFamily="34" charset="0"/>
                <a:cs typeface="Times New Roman" panose="02020603050405020304" pitchFamily="18" charset="0"/>
              </a:rPr>
              <a:t>cqlsh</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pPr lvl="1">
              <a:lnSpc>
                <a:spcPct val="107000"/>
              </a:lnSpc>
              <a:spcBef>
                <a:spcPts val="0"/>
              </a:spcBef>
            </a:pPr>
            <a:r>
              <a:rPr lang="en-US" dirty="0">
                <a:effectLst/>
                <a:latin typeface="Calibri" panose="020F0502020204030204" pitchFamily="34" charset="0"/>
                <a:ea typeface="Calibri" panose="020F0502020204030204" pitchFamily="34" charset="0"/>
                <a:cs typeface="Times New Roman" panose="02020603050405020304" pitchFamily="18" charset="0"/>
              </a:rPr>
              <a:t>Create </a:t>
            </a:r>
            <a:r>
              <a:rPr lang="en-US" dirty="0" err="1">
                <a:effectLst/>
                <a:latin typeface="Calibri" panose="020F0502020204030204" pitchFamily="34" charset="0"/>
                <a:ea typeface="Calibri" panose="020F0502020204030204" pitchFamily="34" charset="0"/>
                <a:cs typeface="Times New Roman" panose="02020603050405020304" pitchFamily="18" charset="0"/>
              </a:rPr>
              <a:t>keyspace</a:t>
            </a:r>
            <a:r>
              <a:rPr lang="en-US" dirty="0">
                <a:effectLst/>
                <a:latin typeface="Calibri" panose="020F0502020204030204" pitchFamily="34" charset="0"/>
                <a:ea typeface="Calibri" panose="020F0502020204030204" pitchFamily="34" charset="0"/>
                <a:cs typeface="Times New Roman" panose="02020603050405020304" pitchFamily="18" charset="0"/>
              </a:rPr>
              <a:t> (kind of like a schema): Create </a:t>
            </a:r>
            <a:r>
              <a:rPr lang="en-US" dirty="0" err="1">
                <a:effectLst/>
                <a:latin typeface="Calibri" panose="020F0502020204030204" pitchFamily="34" charset="0"/>
                <a:ea typeface="Calibri" panose="020F0502020204030204" pitchFamily="34" charset="0"/>
                <a:cs typeface="Times New Roman" panose="02020603050405020304" pitchFamily="18" charset="0"/>
              </a:rPr>
              <a:t>KeySpace</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keyspace</a:t>
            </a:r>
            <a:r>
              <a:rPr lang="en-US" dirty="0">
                <a:effectLst/>
                <a:latin typeface="Calibri" panose="020F0502020204030204" pitchFamily="34" charset="0"/>
                <a:ea typeface="Calibri" panose="020F0502020204030204" pitchFamily="34" charset="0"/>
                <a:cs typeface="Times New Roman" panose="02020603050405020304" pitchFamily="18" charset="0"/>
              </a:rPr>
              <a:t> name (e. g. cs6381finalprojectks1)}} with replication = {‘class’: ‘</a:t>
            </a:r>
            <a:r>
              <a:rPr lang="en-US" dirty="0" err="1">
                <a:effectLst/>
                <a:latin typeface="Calibri" panose="020F0502020204030204" pitchFamily="34" charset="0"/>
                <a:ea typeface="Calibri" panose="020F0502020204030204" pitchFamily="34" charset="0"/>
                <a:cs typeface="Times New Roman" panose="02020603050405020304" pitchFamily="18" charset="0"/>
              </a:rPr>
              <a:t>SimpleStrategy</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replication_factor</a:t>
            </a:r>
            <a:r>
              <a:rPr lang="en-US" dirty="0">
                <a:effectLst/>
                <a:latin typeface="Calibri" panose="020F0502020204030204" pitchFamily="34" charset="0"/>
                <a:ea typeface="Calibri" panose="020F0502020204030204" pitchFamily="34" charset="0"/>
                <a:cs typeface="Times New Roman" panose="02020603050405020304" pitchFamily="18" charset="0"/>
              </a:rPr>
              <a:t>’: 3};</a:t>
            </a:r>
          </a:p>
          <a:p>
            <a:pPr lvl="1">
              <a:lnSpc>
                <a:spcPct val="107000"/>
              </a:lnSpc>
              <a:spcBef>
                <a:spcPts val="0"/>
              </a:spcBef>
            </a:pPr>
            <a:r>
              <a:rPr lang="en-US" dirty="0">
                <a:effectLst/>
                <a:latin typeface="Calibri" panose="020F0502020204030204" pitchFamily="34" charset="0"/>
                <a:ea typeface="Calibri" panose="020F0502020204030204" pitchFamily="34" charset="0"/>
                <a:cs typeface="Times New Roman" panose="02020603050405020304" pitchFamily="18" charset="0"/>
              </a:rPr>
              <a:t>Show all </a:t>
            </a:r>
            <a:r>
              <a:rPr lang="en-US" dirty="0" err="1">
                <a:effectLst/>
                <a:latin typeface="Calibri" panose="020F0502020204030204" pitchFamily="34" charset="0"/>
                <a:ea typeface="Calibri" panose="020F0502020204030204" pitchFamily="34" charset="0"/>
                <a:cs typeface="Times New Roman" panose="02020603050405020304" pitchFamily="18" charset="0"/>
              </a:rPr>
              <a:t>keyspaces</a:t>
            </a:r>
            <a:r>
              <a:rPr lang="en-US" dirty="0">
                <a:effectLst/>
                <a:latin typeface="Calibri" panose="020F0502020204030204" pitchFamily="34" charset="0"/>
                <a:ea typeface="Calibri" panose="020F0502020204030204" pitchFamily="34" charset="0"/>
                <a:cs typeface="Times New Roman" panose="02020603050405020304" pitchFamily="18" charset="0"/>
              </a:rPr>
              <a:t>: SELECT * FROM </a:t>
            </a:r>
            <a:r>
              <a:rPr lang="en-US" dirty="0" err="1">
                <a:effectLst/>
                <a:latin typeface="Calibri" panose="020F0502020204030204" pitchFamily="34" charset="0"/>
                <a:ea typeface="Calibri" panose="020F0502020204030204" pitchFamily="34" charset="0"/>
                <a:cs typeface="Times New Roman" panose="02020603050405020304" pitchFamily="18" charset="0"/>
              </a:rPr>
              <a:t>system_schema.keyspaces</a:t>
            </a:r>
            <a:r>
              <a:rPr lang="en-US" dirty="0">
                <a:effectLst/>
                <a:latin typeface="Calibri" panose="020F0502020204030204" pitchFamily="34" charset="0"/>
                <a:ea typeface="Calibri" panose="020F0502020204030204" pitchFamily="34" charset="0"/>
                <a:cs typeface="Times New Roman" panose="02020603050405020304" pitchFamily="18" charset="0"/>
              </a:rPr>
              <a:t>;</a:t>
            </a:r>
          </a:p>
          <a:p>
            <a:pPr lvl="1">
              <a:lnSpc>
                <a:spcPct val="107000"/>
              </a:lnSpc>
              <a:spcBef>
                <a:spcPts val="0"/>
              </a:spcBef>
            </a:pPr>
            <a:r>
              <a:rPr lang="en-US" dirty="0">
                <a:effectLst/>
                <a:latin typeface="Calibri" panose="020F0502020204030204" pitchFamily="34" charset="0"/>
                <a:ea typeface="Calibri" panose="020F0502020204030204" pitchFamily="34" charset="0"/>
                <a:cs typeface="Times New Roman" panose="02020603050405020304" pitchFamily="18" charset="0"/>
              </a:rPr>
              <a:t>Select </a:t>
            </a:r>
            <a:r>
              <a:rPr lang="en-US" dirty="0" err="1">
                <a:effectLst/>
                <a:latin typeface="Calibri" panose="020F0502020204030204" pitchFamily="34" charset="0"/>
                <a:ea typeface="Calibri" panose="020F0502020204030204" pitchFamily="34" charset="0"/>
                <a:cs typeface="Times New Roman" panose="02020603050405020304" pitchFamily="18" charset="0"/>
              </a:rPr>
              <a:t>keyspace</a:t>
            </a:r>
            <a:r>
              <a:rPr lang="en-US" dirty="0">
                <a:effectLst/>
                <a:latin typeface="Calibri" panose="020F0502020204030204" pitchFamily="34" charset="0"/>
                <a:ea typeface="Calibri" panose="020F0502020204030204" pitchFamily="34" charset="0"/>
                <a:cs typeface="Times New Roman" panose="02020603050405020304" pitchFamily="18" charset="0"/>
              </a:rPr>
              <a:t>: use {{your </a:t>
            </a:r>
            <a:r>
              <a:rPr lang="en-US" dirty="0" err="1">
                <a:effectLst/>
                <a:latin typeface="Calibri" panose="020F0502020204030204" pitchFamily="34" charset="0"/>
                <a:ea typeface="Calibri" panose="020F0502020204030204" pitchFamily="34" charset="0"/>
                <a:cs typeface="Times New Roman" panose="02020603050405020304" pitchFamily="18" charset="0"/>
              </a:rPr>
              <a:t>keyspace</a:t>
            </a:r>
            <a:r>
              <a:rPr lang="en-US" dirty="0">
                <a:effectLst/>
                <a:latin typeface="Calibri" panose="020F0502020204030204" pitchFamily="34" charset="0"/>
                <a:ea typeface="Calibri" panose="020F0502020204030204" pitchFamily="34" charset="0"/>
                <a:cs typeface="Times New Roman" panose="02020603050405020304" pitchFamily="18" charset="0"/>
              </a:rPr>
              <a:t> name}}</a:t>
            </a:r>
          </a:p>
          <a:p>
            <a:pPr lvl="1">
              <a:lnSpc>
                <a:spcPct val="107000"/>
              </a:lnSpc>
              <a:spcBef>
                <a:spcPts val="0"/>
              </a:spcBef>
            </a:pPr>
            <a:r>
              <a:rPr lang="en-US" dirty="0">
                <a:effectLst/>
                <a:latin typeface="Calibri" panose="020F0502020204030204" pitchFamily="34" charset="0"/>
                <a:ea typeface="Calibri" panose="020F0502020204030204" pitchFamily="34" charset="0"/>
                <a:cs typeface="Times New Roman" panose="02020603050405020304" pitchFamily="18" charset="0"/>
              </a:rPr>
              <a:t>Create table: Create Table table1(id </a:t>
            </a:r>
            <a:r>
              <a:rPr lang="en-US" dirty="0" err="1">
                <a:effectLst/>
                <a:latin typeface="Calibri" panose="020F0502020204030204" pitchFamily="34" charset="0"/>
                <a:ea typeface="Calibri" panose="020F0502020204030204" pitchFamily="34" charset="0"/>
                <a:cs typeface="Times New Roman" panose="02020603050405020304" pitchFamily="18" charset="0"/>
              </a:rPr>
              <a:t>uuid</a:t>
            </a:r>
            <a:r>
              <a:rPr lang="en-US" dirty="0">
                <a:effectLst/>
                <a:latin typeface="Calibri" panose="020F0502020204030204" pitchFamily="34" charset="0"/>
                <a:ea typeface="Calibri" panose="020F0502020204030204" pitchFamily="34" charset="0"/>
                <a:cs typeface="Times New Roman" panose="02020603050405020304" pitchFamily="18" charset="0"/>
              </a:rPr>
              <a:t> Primary Key, message text);</a:t>
            </a:r>
          </a:p>
          <a:p>
            <a:pPr lvl="1">
              <a:lnSpc>
                <a:spcPct val="107000"/>
              </a:lnSpc>
              <a:spcBef>
                <a:spcPts val="0"/>
              </a:spcBef>
              <a:spcAft>
                <a:spcPts val="800"/>
              </a:spcAft>
            </a:pPr>
            <a:r>
              <a:rPr lang="en-US" dirty="0">
                <a:effectLst/>
                <a:latin typeface="Calibri" panose="020F0502020204030204" pitchFamily="34" charset="0"/>
                <a:ea typeface="Calibri" panose="020F0502020204030204" pitchFamily="34" charset="0"/>
                <a:cs typeface="Times New Roman" panose="02020603050405020304" pitchFamily="18" charset="0"/>
              </a:rPr>
              <a:t>Drop table: drop table {{table name (e. g. table1}}</a:t>
            </a:r>
          </a:p>
        </p:txBody>
      </p:sp>
    </p:spTree>
    <p:extLst>
      <p:ext uri="{BB962C8B-B14F-4D97-AF65-F5344CB8AC3E}">
        <p14:creationId xmlns:p14="http://schemas.microsoft.com/office/powerpoint/2010/main" val="8524223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0A31-290F-4D4B-B33D-515EBCB59B1B}"/>
              </a:ext>
            </a:extLst>
          </p:cNvPr>
          <p:cNvSpPr>
            <a:spLocks noGrp="1"/>
          </p:cNvSpPr>
          <p:nvPr>
            <p:ph type="title"/>
          </p:nvPr>
        </p:nvSpPr>
        <p:spPr/>
        <p:txBody>
          <a:bodyPr/>
          <a:lstStyle/>
          <a:p>
            <a:r>
              <a:rPr lang="en-US" dirty="0"/>
              <a:t>Run Code</a:t>
            </a:r>
          </a:p>
        </p:txBody>
      </p:sp>
      <p:sp>
        <p:nvSpPr>
          <p:cNvPr id="3" name="Content Placeholder 2">
            <a:extLst>
              <a:ext uri="{FF2B5EF4-FFF2-40B4-BE49-F238E27FC236}">
                <a16:creationId xmlns:a16="http://schemas.microsoft.com/office/drawing/2014/main" id="{0D568473-AFA6-4130-AE26-3AB7A66153DD}"/>
              </a:ext>
            </a:extLst>
          </p:cNvPr>
          <p:cNvSpPr>
            <a:spLocks noGrp="1"/>
          </p:cNvSpPr>
          <p:nvPr>
            <p:ph idx="1"/>
          </p:nvPr>
        </p:nvSpPr>
        <p:spPr/>
        <p:txBody>
          <a:bodyPr>
            <a:noAutofit/>
          </a:bodyPr>
          <a:lstStyle/>
          <a:p>
            <a:r>
              <a:rPr lang="en-US" sz="2400" dirty="0"/>
              <a:t>Get Time Differences CSV Data</a:t>
            </a:r>
            <a:endParaRPr lang="en-US" sz="2400" dirty="0">
              <a:cs typeface="Arial" panose="020B0604020202020204" pitchFamily="34" charset="0"/>
            </a:endParaRPr>
          </a:p>
          <a:p>
            <a:pPr lvl="1"/>
            <a:r>
              <a:rPr lang="en-US" dirty="0">
                <a:cs typeface="Arial" panose="020B0604020202020204" pitchFamily="34" charset="0"/>
              </a:rPr>
              <a:t>Automatically</a:t>
            </a:r>
          </a:p>
          <a:p>
            <a:pPr lvl="2"/>
            <a:r>
              <a:rPr lang="en-US" sz="2400" dirty="0">
                <a:effectLst/>
                <a:ea typeface="Calibri" panose="020F0502020204030204" pitchFamily="34" charset="0"/>
                <a:cs typeface="Arial" panose="020B0604020202020204" pitchFamily="34" charset="0"/>
              </a:rPr>
              <a:t>Navigate to the tests folder</a:t>
            </a:r>
          </a:p>
          <a:p>
            <a:pPr lvl="2"/>
            <a:r>
              <a:rPr lang="en-US" sz="2400" dirty="0">
                <a:ea typeface="Calibri" panose="020F0502020204030204" pitchFamily="34" charset="0"/>
                <a:cs typeface="Arial" panose="020B0604020202020204" pitchFamily="34" charset="0"/>
              </a:rPr>
              <a:t>R</a:t>
            </a:r>
            <a:r>
              <a:rPr lang="en-US" sz="2400" dirty="0">
                <a:effectLst/>
                <a:ea typeface="Calibri" panose="020F0502020204030204" pitchFamily="34" charset="0"/>
                <a:cs typeface="Arial" panose="020B0604020202020204" pitchFamily="34" charset="0"/>
              </a:rPr>
              <a:t>un a test using “./{{test name}}” (e. g. “./all.sh”).</a:t>
            </a:r>
          </a:p>
          <a:p>
            <a:pPr lvl="1"/>
            <a:r>
              <a:rPr lang="en-US" dirty="0">
                <a:cs typeface="Arial" panose="020B0604020202020204" pitchFamily="34" charset="0"/>
              </a:rPr>
              <a:t>Manually</a:t>
            </a:r>
          </a:p>
          <a:p>
            <a:pPr lvl="2">
              <a:lnSpc>
                <a:spcPct val="107000"/>
              </a:lnSpc>
              <a:spcBef>
                <a:spcPts val="0"/>
              </a:spcBef>
            </a:pPr>
            <a:r>
              <a:rPr lang="en-US" sz="2400" dirty="0">
                <a:effectLst/>
                <a:ea typeface="Calibri" panose="020F0502020204030204" pitchFamily="34" charset="0"/>
                <a:cs typeface="Times New Roman" panose="02020603050405020304" pitchFamily="18" charset="0"/>
              </a:rPr>
              <a:t>Navigate to Code folder and run python3 cassandraRW.py accordingly to run writers/readers.</a:t>
            </a:r>
          </a:p>
          <a:p>
            <a:pPr>
              <a:lnSpc>
                <a:spcPct val="107000"/>
              </a:lnSpc>
              <a:spcBef>
                <a:spcPts val="0"/>
              </a:spcBef>
              <a:spcAft>
                <a:spcPts val="800"/>
              </a:spcAft>
            </a:pPr>
            <a:r>
              <a:rPr lang="en-US" sz="2400" dirty="0">
                <a:effectLst/>
                <a:ea typeface="Calibri" panose="020F0502020204030204" pitchFamily="34" charset="0"/>
                <a:cs typeface="Times New Roman" panose="02020603050405020304" pitchFamily="18" charset="0"/>
              </a:rPr>
              <a:t>Run python3 calculateStatistics.py to calculate statistics of time differences.</a:t>
            </a:r>
          </a:p>
          <a:p>
            <a:pPr>
              <a:lnSpc>
                <a:spcPct val="107000"/>
              </a:lnSpc>
              <a:spcBef>
                <a:spcPts val="0"/>
              </a:spcBef>
              <a:spcAft>
                <a:spcPts val="800"/>
              </a:spcAft>
            </a:pPr>
            <a:r>
              <a:rPr lang="en-US" sz="2400" dirty="0">
                <a:effectLst/>
                <a:ea typeface="Calibri" panose="020F0502020204030204" pitchFamily="34" charset="0"/>
                <a:cs typeface="Times New Roman" panose="02020603050405020304" pitchFamily="18" charset="0"/>
              </a:rPr>
              <a:t>You can measure hardware performance continuously by running hardwareMeasure.py, which will print the latest information.</a:t>
            </a:r>
            <a:endParaRPr lang="en-US" sz="2400" dirty="0"/>
          </a:p>
        </p:txBody>
      </p:sp>
    </p:spTree>
    <p:extLst>
      <p:ext uri="{BB962C8B-B14F-4D97-AF65-F5344CB8AC3E}">
        <p14:creationId xmlns:p14="http://schemas.microsoft.com/office/powerpoint/2010/main" val="33219630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541A3-1098-4890-9026-B4A319A3388D}"/>
              </a:ext>
            </a:extLst>
          </p:cNvPr>
          <p:cNvSpPr>
            <a:spLocks noGrp="1"/>
          </p:cNvSpPr>
          <p:nvPr>
            <p:ph type="title"/>
          </p:nvPr>
        </p:nvSpPr>
        <p:spPr/>
        <p:txBody>
          <a:bodyPr/>
          <a:lstStyle/>
          <a:p>
            <a:r>
              <a:rPr lang="en-US" dirty="0"/>
              <a:t>Conditions Tested</a:t>
            </a:r>
          </a:p>
        </p:txBody>
      </p:sp>
      <p:sp>
        <p:nvSpPr>
          <p:cNvPr id="3" name="Content Placeholder 2">
            <a:extLst>
              <a:ext uri="{FF2B5EF4-FFF2-40B4-BE49-F238E27FC236}">
                <a16:creationId xmlns:a16="http://schemas.microsoft.com/office/drawing/2014/main" id="{B864DC10-6976-4355-9561-2E266CDAF092}"/>
              </a:ext>
            </a:extLst>
          </p:cNvPr>
          <p:cNvSpPr>
            <a:spLocks noGrp="1"/>
          </p:cNvSpPr>
          <p:nvPr>
            <p:ph idx="1"/>
          </p:nvPr>
        </p:nvSpPr>
        <p:spPr/>
        <p:txBody>
          <a:bodyPr>
            <a:normAutofit/>
          </a:bodyPr>
          <a:lstStyle/>
          <a:p>
            <a:pPr>
              <a:lnSpc>
                <a:spcPct val="107000"/>
              </a:lnSpc>
              <a:spcBef>
                <a:spcPts val="0"/>
              </a:spcBef>
            </a:pPr>
            <a:r>
              <a:rPr lang="en-US" sz="2400" dirty="0">
                <a:latin typeface="Calibri" panose="020F0502020204030204" pitchFamily="34" charset="0"/>
                <a:ea typeface="Calibri" panose="020F0502020204030204" pitchFamily="34" charset="0"/>
                <a:cs typeface="Times New Roman" panose="02020603050405020304" pitchFamily="18" charset="0"/>
              </a:rPr>
              <a:t>cassandraRW.py (only 10 iterations instead of 10000 for time purposes)</a:t>
            </a:r>
          </a:p>
          <a:p>
            <a:pPr lvl="1">
              <a:lnSpc>
                <a:spcPct val="107000"/>
              </a:lnSpc>
              <a:spcBef>
                <a:spcPts val="0"/>
              </a:spcBef>
            </a:pPr>
            <a:r>
              <a:rPr lang="en-US" dirty="0">
                <a:latin typeface="Calibri" panose="020F0502020204030204" pitchFamily="34" charset="0"/>
                <a:ea typeface="Calibri" panose="020F0502020204030204" pitchFamily="34" charset="0"/>
                <a:cs typeface="Times New Roman" panose="02020603050405020304" pitchFamily="18" charset="0"/>
              </a:rPr>
              <a:t>Each test with writers writes to the database based on the experiment-specified character lengths: 128, 254, 512, 1024, 10000</a:t>
            </a:r>
          </a:p>
          <a:p>
            <a:pPr lvl="1">
              <a:lnSpc>
                <a:spcPct val="107000"/>
              </a:lnSpc>
              <a:spcBef>
                <a:spcPts val="0"/>
              </a:spcBef>
            </a:pPr>
            <a:r>
              <a:rPr lang="en-US" dirty="0">
                <a:effectLst/>
                <a:latin typeface="Calibri" panose="020F0502020204030204" pitchFamily="34" charset="0"/>
                <a:ea typeface="Calibri" panose="020F0502020204030204" pitchFamily="34" charset="0"/>
                <a:cs typeface="Times New Roman" panose="02020603050405020304" pitchFamily="18" charset="0"/>
              </a:rPr>
              <a:t>Each reader and writer work independently</a:t>
            </a:r>
            <a:r>
              <a:rPr lang="en-US" dirty="0">
                <a:latin typeface="Calibri" panose="020F0502020204030204" pitchFamily="34" charset="0"/>
                <a:ea typeface="Calibri" panose="020F0502020204030204" pitchFamily="34" charset="0"/>
                <a:cs typeface="Times New Roman" panose="02020603050405020304" pitchFamily="18" charset="0"/>
              </a:rPr>
              <a:t> (don’t have to wait for the other to finish to start running).</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pPr lvl="1">
              <a:lnSpc>
                <a:spcPct val="107000"/>
              </a:lnSpc>
              <a:spcBef>
                <a:spcPts val="0"/>
              </a:spcBef>
            </a:pPr>
            <a:r>
              <a:rPr lang="en-US" dirty="0">
                <a:effectLst/>
                <a:latin typeface="Calibri" panose="020F0502020204030204" pitchFamily="34" charset="0"/>
                <a:ea typeface="Calibri" panose="020F0502020204030204" pitchFamily="34" charset="0"/>
                <a:cs typeface="Times New Roman" panose="02020603050405020304" pitchFamily="18" charset="0"/>
              </a:rPr>
              <a:t>1 x 1writerTest</a:t>
            </a:r>
          </a:p>
          <a:p>
            <a:pPr lvl="1">
              <a:lnSpc>
                <a:spcPct val="107000"/>
              </a:lnSpc>
              <a:spcBef>
                <a:spcPts val="0"/>
              </a:spcBef>
            </a:pPr>
            <a:r>
              <a:rPr lang="en-US" dirty="0">
                <a:effectLst/>
                <a:latin typeface="Calibri" panose="020F0502020204030204" pitchFamily="34" charset="0"/>
                <a:ea typeface="Calibri" panose="020F0502020204030204" pitchFamily="34" charset="0"/>
                <a:cs typeface="Times New Roman" panose="02020603050405020304" pitchFamily="18" charset="0"/>
              </a:rPr>
              <a:t>1 x 1readerTest</a:t>
            </a:r>
          </a:p>
          <a:p>
            <a:pPr lvl="1">
              <a:lnSpc>
                <a:spcPct val="107000"/>
              </a:lnSpc>
              <a:spcBef>
                <a:spcPts val="0"/>
              </a:spcBef>
            </a:pPr>
            <a:r>
              <a:rPr lang="en-US" dirty="0">
                <a:effectLst/>
                <a:latin typeface="Calibri" panose="020F0502020204030204" pitchFamily="34" charset="0"/>
                <a:ea typeface="Calibri" panose="020F0502020204030204" pitchFamily="34" charset="0"/>
                <a:cs typeface="Times New Roman" panose="02020603050405020304" pitchFamily="18" charset="0"/>
              </a:rPr>
              <a:t>10 x 10writer1readerTest</a:t>
            </a:r>
          </a:p>
          <a:p>
            <a:pPr lvl="1">
              <a:lnSpc>
                <a:spcPct val="107000"/>
              </a:lnSpc>
              <a:spcBef>
                <a:spcPts val="0"/>
              </a:spcBef>
            </a:pPr>
            <a:r>
              <a:rPr lang="en-US" dirty="0">
                <a:effectLst/>
                <a:latin typeface="Calibri" panose="020F0502020204030204" pitchFamily="34" charset="0"/>
                <a:ea typeface="Calibri" panose="020F0502020204030204" pitchFamily="34" charset="0"/>
                <a:cs typeface="Times New Roman" panose="02020603050405020304" pitchFamily="18" charset="0"/>
              </a:rPr>
              <a:t>10 x 1writer10readerTest</a:t>
            </a:r>
          </a:p>
          <a:p>
            <a:pPr lvl="1">
              <a:lnSpc>
                <a:spcPct val="107000"/>
              </a:lnSpc>
              <a:spcBef>
                <a:spcPts val="0"/>
              </a:spcBef>
              <a:spcAft>
                <a:spcPts val="800"/>
              </a:spcAft>
            </a:pPr>
            <a:r>
              <a:rPr lang="en-US" dirty="0">
                <a:effectLst/>
                <a:latin typeface="Calibri" panose="020F0502020204030204" pitchFamily="34" charset="0"/>
                <a:ea typeface="Calibri" panose="020F0502020204030204" pitchFamily="34" charset="0"/>
                <a:cs typeface="Times New Roman" panose="02020603050405020304" pitchFamily="18" charset="0"/>
              </a:rPr>
              <a:t>5 x 25writer25readerTest</a:t>
            </a:r>
          </a:p>
        </p:txBody>
      </p:sp>
    </p:spTree>
    <p:extLst>
      <p:ext uri="{BB962C8B-B14F-4D97-AF65-F5344CB8AC3E}">
        <p14:creationId xmlns:p14="http://schemas.microsoft.com/office/powerpoint/2010/main" val="7136899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3FDD61-26B8-4731-86F2-B7D17FDF23F8}"/>
              </a:ext>
            </a:extLst>
          </p:cNvPr>
          <p:cNvSpPr>
            <a:spLocks noGrp="1"/>
          </p:cNvSpPr>
          <p:nvPr>
            <p:ph type="title"/>
          </p:nvPr>
        </p:nvSpPr>
        <p:spPr/>
        <p:txBody>
          <a:bodyPr/>
          <a:lstStyle/>
          <a:p>
            <a:r>
              <a:rPr lang="en-US" dirty="0"/>
              <a:t>Conditions Tested</a:t>
            </a:r>
          </a:p>
        </p:txBody>
      </p:sp>
      <p:sp>
        <p:nvSpPr>
          <p:cNvPr id="3" name="Content Placeholder 2">
            <a:extLst>
              <a:ext uri="{FF2B5EF4-FFF2-40B4-BE49-F238E27FC236}">
                <a16:creationId xmlns:a16="http://schemas.microsoft.com/office/drawing/2014/main" id="{78514918-1329-4499-9D99-E77DC70D503A}"/>
              </a:ext>
            </a:extLst>
          </p:cNvPr>
          <p:cNvSpPr>
            <a:spLocks noGrp="1"/>
          </p:cNvSpPr>
          <p:nvPr>
            <p:ph idx="1"/>
          </p:nvPr>
        </p:nvSpPr>
        <p:spPr/>
        <p:txBody>
          <a:bodyPr>
            <a:normAutofit lnSpcReduction="10000"/>
          </a:bodyPr>
          <a:lstStyle/>
          <a:p>
            <a:pPr>
              <a:lnSpc>
                <a:spcPct val="107000"/>
              </a:lnSpc>
              <a:spcBef>
                <a:spcPts val="0"/>
              </a:spcBef>
            </a:pPr>
            <a:r>
              <a:rPr lang="en-US" dirty="0">
                <a:effectLst/>
                <a:latin typeface="Calibri" panose="020F0502020204030204" pitchFamily="34" charset="0"/>
                <a:ea typeface="Calibri" panose="020F0502020204030204" pitchFamily="34" charset="0"/>
                <a:cs typeface="Times New Roman" panose="02020603050405020304" pitchFamily="18" charset="0"/>
              </a:rPr>
              <a:t>capAnalysis.py (readers not ran concurrently due to seemingly unstable connection issues)</a:t>
            </a:r>
          </a:p>
          <a:p>
            <a:pPr lvl="1">
              <a:lnSpc>
                <a:spcPct val="107000"/>
              </a:lnSpc>
              <a:spcBef>
                <a:spcPts val="0"/>
              </a:spcBef>
            </a:pPr>
            <a:r>
              <a:rPr lang="en-US" sz="2800" dirty="0">
                <a:effectLst/>
                <a:latin typeface="Calibri" panose="020F0502020204030204" pitchFamily="34" charset="0"/>
                <a:ea typeface="Calibri" panose="020F0502020204030204" pitchFamily="34" charset="0"/>
                <a:cs typeface="Times New Roman" panose="02020603050405020304" pitchFamily="18" charset="0"/>
              </a:rPr>
              <a:t>Run test in 1 of the following ways.</a:t>
            </a:r>
          </a:p>
          <a:p>
            <a:pPr lvl="2">
              <a:lnSpc>
                <a:spcPct val="107000"/>
              </a:lnSpc>
              <a:spcBef>
                <a:spcPts val="0"/>
              </a:spcBef>
            </a:pPr>
            <a:r>
              <a:rPr lang="en-US" sz="2800" dirty="0">
                <a:effectLst/>
                <a:latin typeface="Calibri" panose="020F0502020204030204" pitchFamily="34" charset="0"/>
                <a:ea typeface="Calibri" panose="020F0502020204030204" pitchFamily="34" charset="0"/>
                <a:cs typeface="Times New Roman" panose="02020603050405020304" pitchFamily="18" charset="0"/>
              </a:rPr>
              <a:t>Way 1</a:t>
            </a:r>
          </a:p>
          <a:p>
            <a:pPr lvl="3">
              <a:lnSpc>
                <a:spcPct val="107000"/>
              </a:lnSpc>
              <a:spcBef>
                <a:spcPts val="0"/>
              </a:spcBef>
            </a:pPr>
            <a:r>
              <a:rPr lang="en-US" sz="2800" dirty="0">
                <a:effectLst/>
                <a:latin typeface="Calibri" panose="020F0502020204030204" pitchFamily="34" charset="0"/>
                <a:ea typeface="Calibri" panose="020F0502020204030204" pitchFamily="34" charset="0"/>
                <a:cs typeface="Times New Roman" panose="02020603050405020304" pitchFamily="18" charset="0"/>
              </a:rPr>
              <a:t>Create table, run server, insert, and continuously update.</a:t>
            </a:r>
          </a:p>
          <a:p>
            <a:pPr lvl="3">
              <a:lnSpc>
                <a:spcPct val="107000"/>
              </a:lnSpc>
              <a:spcBef>
                <a:spcPts val="0"/>
              </a:spcBef>
            </a:pPr>
            <a:r>
              <a:rPr lang="en-US" sz="2800">
                <a:effectLst/>
                <a:latin typeface="Calibri" panose="020F0502020204030204" pitchFamily="34" charset="0"/>
                <a:ea typeface="Calibri" panose="020F0502020204030204" pitchFamily="34" charset="0"/>
                <a:cs typeface="Times New Roman" panose="02020603050405020304" pitchFamily="18" charset="0"/>
              </a:rPr>
              <a:t>10 x: </a:t>
            </a:r>
            <a:r>
              <a:rPr lang="en-US" sz="2800" dirty="0">
                <a:effectLst/>
                <a:latin typeface="Calibri" panose="020F0502020204030204" pitchFamily="34" charset="0"/>
                <a:ea typeface="Calibri" panose="020F0502020204030204" pitchFamily="34" charset="0"/>
                <a:cs typeface="Times New Roman" panose="02020603050405020304" pitchFamily="18" charset="0"/>
              </a:rPr>
              <a:t>Run readIteration.py with a parameter of 10 for 10 iterations.</a:t>
            </a:r>
          </a:p>
          <a:p>
            <a:pPr lvl="2">
              <a:lnSpc>
                <a:spcPct val="107000"/>
              </a:lnSpc>
              <a:spcBef>
                <a:spcPts val="0"/>
              </a:spcBef>
            </a:pPr>
            <a:r>
              <a:rPr lang="en-US" sz="2800" dirty="0">
                <a:effectLst/>
                <a:latin typeface="Calibri" panose="020F0502020204030204" pitchFamily="34" charset="0"/>
                <a:ea typeface="Calibri" panose="020F0502020204030204" pitchFamily="34" charset="0"/>
                <a:cs typeface="Times New Roman" panose="02020603050405020304" pitchFamily="18" charset="0"/>
              </a:rPr>
              <a:t>Way 2</a:t>
            </a:r>
          </a:p>
          <a:p>
            <a:pPr lvl="3">
              <a:lnSpc>
                <a:spcPct val="107000"/>
              </a:lnSpc>
              <a:spcBef>
                <a:spcPts val="0"/>
              </a:spcBef>
              <a:spcAft>
                <a:spcPts val="800"/>
              </a:spcAft>
            </a:pPr>
            <a:r>
              <a:rPr lang="en-US" sz="2800" dirty="0">
                <a:effectLst/>
                <a:latin typeface="Calibri" panose="020F0502020204030204" pitchFamily="34" charset="0"/>
                <a:ea typeface="Calibri" panose="020F0502020204030204" pitchFamily="34" charset="0"/>
                <a:cs typeface="Times New Roman" panose="02020603050405020304" pitchFamily="18" charset="0"/>
              </a:rPr>
              <a:t>10 x 1insert1write10readTest</a:t>
            </a:r>
          </a:p>
          <a:p>
            <a:pPr lvl="1">
              <a:lnSpc>
                <a:spcPct val="107000"/>
              </a:lnSpc>
              <a:spcBef>
                <a:spcPts val="0"/>
              </a:spcBef>
              <a:spcAft>
                <a:spcPts val="800"/>
              </a:spcAft>
            </a:pPr>
            <a:r>
              <a:rPr lang="en-US" sz="2800" dirty="0">
                <a:latin typeface="Calibri" panose="020F0502020204030204" pitchFamily="34" charset="0"/>
                <a:ea typeface="Calibri" panose="020F0502020204030204" pitchFamily="34" charset="0"/>
                <a:cs typeface="Times New Roman" panose="02020603050405020304" pitchFamily="18" charset="0"/>
              </a:rPr>
              <a:t>1000 not 10000 iterations for time purposes</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8148102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09F655-FEF5-44D1-86E3-4106A29AA161}"/>
              </a:ext>
            </a:extLst>
          </p:cNvPr>
          <p:cNvSpPr>
            <a:spLocks noGrp="1"/>
          </p:cNvSpPr>
          <p:nvPr>
            <p:ph type="title"/>
          </p:nvPr>
        </p:nvSpPr>
        <p:spPr/>
        <p:txBody>
          <a:bodyPr/>
          <a:lstStyle/>
          <a:p>
            <a:r>
              <a:rPr lang="en-US" dirty="0"/>
              <a:t>Result Format</a:t>
            </a:r>
          </a:p>
        </p:txBody>
      </p:sp>
      <p:sp>
        <p:nvSpPr>
          <p:cNvPr id="3" name="Content Placeholder 2">
            <a:extLst>
              <a:ext uri="{FF2B5EF4-FFF2-40B4-BE49-F238E27FC236}">
                <a16:creationId xmlns:a16="http://schemas.microsoft.com/office/drawing/2014/main" id="{5C6D7C08-72E5-4E46-B9B9-2565E8BB6B40}"/>
              </a:ext>
            </a:extLst>
          </p:cNvPr>
          <p:cNvSpPr>
            <a:spLocks noGrp="1"/>
          </p:cNvSpPr>
          <p:nvPr>
            <p:ph idx="1"/>
          </p:nvPr>
        </p:nvSpPr>
        <p:spPr>
          <a:xfrm>
            <a:off x="7544176" y="1395531"/>
            <a:ext cx="3927764" cy="4351338"/>
          </a:xfrm>
        </p:spPr>
        <p:txBody>
          <a:bodyPr/>
          <a:lstStyle/>
          <a:p>
            <a:pPr marL="0" indent="0">
              <a:buNone/>
            </a:pPr>
            <a:r>
              <a:rPr lang="en-US" dirty="0"/>
              <a:t>Calculations CSV</a:t>
            </a:r>
          </a:p>
          <a:p>
            <a:endParaRPr lang="en-US" dirty="0"/>
          </a:p>
          <a:p>
            <a:endParaRPr lang="en-US" dirty="0"/>
          </a:p>
        </p:txBody>
      </p:sp>
      <p:sp>
        <p:nvSpPr>
          <p:cNvPr id="8" name="Content Placeholder 2">
            <a:extLst>
              <a:ext uri="{FF2B5EF4-FFF2-40B4-BE49-F238E27FC236}">
                <a16:creationId xmlns:a16="http://schemas.microsoft.com/office/drawing/2014/main" id="{07E721D5-840F-426D-860A-C2D3BA5A2716}"/>
              </a:ext>
            </a:extLst>
          </p:cNvPr>
          <p:cNvSpPr txBox="1">
            <a:spLocks/>
          </p:cNvSpPr>
          <p:nvPr/>
        </p:nvSpPr>
        <p:spPr>
          <a:xfrm>
            <a:off x="760848" y="1395531"/>
            <a:ext cx="5233552"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Time Differences CSV for Reader</a:t>
            </a:r>
          </a:p>
          <a:p>
            <a:endParaRPr lang="en-US" dirty="0"/>
          </a:p>
          <a:p>
            <a:endParaRPr lang="en-US" dirty="0"/>
          </a:p>
        </p:txBody>
      </p:sp>
      <p:pic>
        <p:nvPicPr>
          <p:cNvPr id="5" name="Picture 4">
            <a:extLst>
              <a:ext uri="{FF2B5EF4-FFF2-40B4-BE49-F238E27FC236}">
                <a16:creationId xmlns:a16="http://schemas.microsoft.com/office/drawing/2014/main" id="{91B19F6E-BA1A-4CED-8555-482EAF8B5DB2}"/>
              </a:ext>
            </a:extLst>
          </p:cNvPr>
          <p:cNvPicPr>
            <a:picLocks noChangeAspect="1"/>
          </p:cNvPicPr>
          <p:nvPr/>
        </p:nvPicPr>
        <p:blipFill>
          <a:blip r:embed="rId2"/>
          <a:stretch>
            <a:fillRect/>
          </a:stretch>
        </p:blipFill>
        <p:spPr>
          <a:xfrm>
            <a:off x="7672176" y="1914513"/>
            <a:ext cx="2873913" cy="4355575"/>
          </a:xfrm>
          <a:prstGeom prst="rect">
            <a:avLst/>
          </a:prstGeom>
        </p:spPr>
      </p:pic>
      <p:pic>
        <p:nvPicPr>
          <p:cNvPr id="9" name="Picture 8">
            <a:extLst>
              <a:ext uri="{FF2B5EF4-FFF2-40B4-BE49-F238E27FC236}">
                <a16:creationId xmlns:a16="http://schemas.microsoft.com/office/drawing/2014/main" id="{452ABC41-27D4-4173-96CE-2223DFA45C8F}"/>
              </a:ext>
            </a:extLst>
          </p:cNvPr>
          <p:cNvPicPr>
            <a:picLocks noChangeAspect="1"/>
          </p:cNvPicPr>
          <p:nvPr/>
        </p:nvPicPr>
        <p:blipFill>
          <a:blip r:embed="rId3"/>
          <a:stretch>
            <a:fillRect/>
          </a:stretch>
        </p:blipFill>
        <p:spPr>
          <a:xfrm>
            <a:off x="838200" y="1858719"/>
            <a:ext cx="4766365" cy="1668488"/>
          </a:xfrm>
          <a:prstGeom prst="rect">
            <a:avLst/>
          </a:prstGeom>
        </p:spPr>
      </p:pic>
      <p:pic>
        <p:nvPicPr>
          <p:cNvPr id="12" name="Picture 11">
            <a:extLst>
              <a:ext uri="{FF2B5EF4-FFF2-40B4-BE49-F238E27FC236}">
                <a16:creationId xmlns:a16="http://schemas.microsoft.com/office/drawing/2014/main" id="{5CF6F285-DDE6-462C-8180-A567F3AE6E0B}"/>
              </a:ext>
            </a:extLst>
          </p:cNvPr>
          <p:cNvPicPr>
            <a:picLocks noChangeAspect="1"/>
          </p:cNvPicPr>
          <p:nvPr/>
        </p:nvPicPr>
        <p:blipFill>
          <a:blip r:embed="rId4"/>
          <a:stretch>
            <a:fillRect/>
          </a:stretch>
        </p:blipFill>
        <p:spPr>
          <a:xfrm>
            <a:off x="838200" y="4212819"/>
            <a:ext cx="4770163" cy="1534050"/>
          </a:xfrm>
          <a:prstGeom prst="rect">
            <a:avLst/>
          </a:prstGeom>
        </p:spPr>
      </p:pic>
      <p:sp>
        <p:nvSpPr>
          <p:cNvPr id="13" name="TextBox 12">
            <a:extLst>
              <a:ext uri="{FF2B5EF4-FFF2-40B4-BE49-F238E27FC236}">
                <a16:creationId xmlns:a16="http://schemas.microsoft.com/office/drawing/2014/main" id="{32E6D669-270B-43A4-AFB4-0BC6389FF205}"/>
              </a:ext>
            </a:extLst>
          </p:cNvPr>
          <p:cNvSpPr txBox="1"/>
          <p:nvPr/>
        </p:nvSpPr>
        <p:spPr>
          <a:xfrm>
            <a:off x="760848" y="3689599"/>
            <a:ext cx="4855817" cy="523220"/>
          </a:xfrm>
          <a:prstGeom prst="rect">
            <a:avLst/>
          </a:prstGeom>
          <a:noFill/>
        </p:spPr>
        <p:txBody>
          <a:bodyPr wrap="square" rtlCol="0">
            <a:spAutoFit/>
          </a:bodyPr>
          <a:lstStyle/>
          <a:p>
            <a:r>
              <a:rPr lang="en-US" sz="2800" dirty="0"/>
              <a:t>Time Differences CSV for Writer</a:t>
            </a:r>
          </a:p>
        </p:txBody>
      </p:sp>
      <p:sp>
        <p:nvSpPr>
          <p:cNvPr id="14" name="TextBox 13">
            <a:extLst>
              <a:ext uri="{FF2B5EF4-FFF2-40B4-BE49-F238E27FC236}">
                <a16:creationId xmlns:a16="http://schemas.microsoft.com/office/drawing/2014/main" id="{F748CF94-BC6E-42BB-9E09-6EF2B09E331B}"/>
              </a:ext>
            </a:extLst>
          </p:cNvPr>
          <p:cNvSpPr txBox="1"/>
          <p:nvPr/>
        </p:nvSpPr>
        <p:spPr>
          <a:xfrm>
            <a:off x="384313" y="5946923"/>
            <a:ext cx="7023652" cy="646331"/>
          </a:xfrm>
          <a:prstGeom prst="rect">
            <a:avLst/>
          </a:prstGeom>
          <a:noFill/>
        </p:spPr>
        <p:txBody>
          <a:bodyPr wrap="square" rtlCol="0">
            <a:spAutoFit/>
          </a:bodyPr>
          <a:lstStyle/>
          <a:p>
            <a:r>
              <a:rPr lang="en-US" dirty="0"/>
              <a:t>* All </a:t>
            </a:r>
            <a:r>
              <a:rPr lang="en-US" dirty="0" err="1"/>
              <a:t>timeDifference</a:t>
            </a:r>
            <a:r>
              <a:rPr lang="en-US" dirty="0"/>
              <a:t> digits seem to be displayed in CSV file (e. g. on GitHub repo) but rounded in Excel.</a:t>
            </a:r>
          </a:p>
        </p:txBody>
      </p:sp>
    </p:spTree>
    <p:extLst>
      <p:ext uri="{BB962C8B-B14F-4D97-AF65-F5344CB8AC3E}">
        <p14:creationId xmlns:p14="http://schemas.microsoft.com/office/powerpoint/2010/main" val="9218089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76A6D9-7F05-4E00-9F94-9916A58EA2B0}"/>
              </a:ext>
            </a:extLst>
          </p:cNvPr>
          <p:cNvSpPr>
            <a:spLocks noGrp="1"/>
          </p:cNvSpPr>
          <p:nvPr>
            <p:ph type="title"/>
          </p:nvPr>
        </p:nvSpPr>
        <p:spPr/>
        <p:txBody>
          <a:bodyPr/>
          <a:lstStyle/>
          <a:p>
            <a:r>
              <a:rPr lang="en-US" dirty="0"/>
              <a:t>Result Format</a:t>
            </a:r>
          </a:p>
        </p:txBody>
      </p:sp>
      <p:sp>
        <p:nvSpPr>
          <p:cNvPr id="3" name="Content Placeholder 2">
            <a:extLst>
              <a:ext uri="{FF2B5EF4-FFF2-40B4-BE49-F238E27FC236}">
                <a16:creationId xmlns:a16="http://schemas.microsoft.com/office/drawing/2014/main" id="{C1657DFD-B58C-45E2-98D8-EFCD5E255E97}"/>
              </a:ext>
            </a:extLst>
          </p:cNvPr>
          <p:cNvSpPr>
            <a:spLocks noGrp="1"/>
          </p:cNvSpPr>
          <p:nvPr>
            <p:ph idx="1"/>
          </p:nvPr>
        </p:nvSpPr>
        <p:spPr/>
        <p:txBody>
          <a:bodyPr/>
          <a:lstStyle/>
          <a:p>
            <a:r>
              <a:rPr lang="en-US" dirty="0"/>
              <a:t>Times for CAP Analysis</a:t>
            </a:r>
          </a:p>
          <a:p>
            <a:pPr marL="0" indent="0">
              <a:buNone/>
            </a:pPr>
            <a:endParaRPr lang="en-US" dirty="0"/>
          </a:p>
        </p:txBody>
      </p:sp>
      <p:pic>
        <p:nvPicPr>
          <p:cNvPr id="8" name="Picture 7">
            <a:extLst>
              <a:ext uri="{FF2B5EF4-FFF2-40B4-BE49-F238E27FC236}">
                <a16:creationId xmlns:a16="http://schemas.microsoft.com/office/drawing/2014/main" id="{95097673-B331-43BC-B695-7F7A75B17499}"/>
              </a:ext>
            </a:extLst>
          </p:cNvPr>
          <p:cNvPicPr>
            <a:picLocks noChangeAspect="1"/>
          </p:cNvPicPr>
          <p:nvPr/>
        </p:nvPicPr>
        <p:blipFill>
          <a:blip r:embed="rId2"/>
          <a:stretch>
            <a:fillRect/>
          </a:stretch>
        </p:blipFill>
        <p:spPr>
          <a:xfrm>
            <a:off x="4506362" y="804165"/>
            <a:ext cx="7455313" cy="5426366"/>
          </a:xfrm>
          <a:prstGeom prst="rect">
            <a:avLst/>
          </a:prstGeom>
        </p:spPr>
      </p:pic>
    </p:spTree>
    <p:extLst>
      <p:ext uri="{BB962C8B-B14F-4D97-AF65-F5344CB8AC3E}">
        <p14:creationId xmlns:p14="http://schemas.microsoft.com/office/powerpoint/2010/main" val="31156926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ADBA26-C588-48FF-B175-155BD32E4DC5}"/>
              </a:ext>
            </a:extLst>
          </p:cNvPr>
          <p:cNvSpPr>
            <a:spLocks noGrp="1"/>
          </p:cNvSpPr>
          <p:nvPr>
            <p:ph type="title"/>
          </p:nvPr>
        </p:nvSpPr>
        <p:spPr/>
        <p:txBody>
          <a:bodyPr/>
          <a:lstStyle/>
          <a:p>
            <a:r>
              <a:rPr lang="en-US" dirty="0"/>
              <a:t>Base File - Basics</a:t>
            </a:r>
          </a:p>
        </p:txBody>
      </p:sp>
      <p:sp>
        <p:nvSpPr>
          <p:cNvPr id="3" name="Content Placeholder 2">
            <a:extLst>
              <a:ext uri="{FF2B5EF4-FFF2-40B4-BE49-F238E27FC236}">
                <a16:creationId xmlns:a16="http://schemas.microsoft.com/office/drawing/2014/main" id="{399621AB-7D47-423D-A6DD-D762FBCC2AE4}"/>
              </a:ext>
            </a:extLst>
          </p:cNvPr>
          <p:cNvSpPr>
            <a:spLocks noGrp="1"/>
          </p:cNvSpPr>
          <p:nvPr>
            <p:ph idx="1"/>
          </p:nvPr>
        </p:nvSpPr>
        <p:spPr/>
        <p:txBody>
          <a:bodyPr>
            <a:normAutofit/>
          </a:bodyPr>
          <a:lstStyle/>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400" dirty="0">
                <a:solidFill>
                  <a:srgbClr val="24292E"/>
                </a:solidFill>
                <a:effectLst/>
                <a:ea typeface="Times New Roman" panose="02020603050405020304" pitchFamily="18" charset="0"/>
                <a:cs typeface="Times New Roman" panose="02020603050405020304" pitchFamily="18" charset="0"/>
              </a:rPr>
              <a:t>How many individual actors can connect to this system at one time?</a:t>
            </a:r>
            <a:r>
              <a:rPr lang="en-US" sz="2400" dirty="0">
                <a:solidFill>
                  <a:srgbClr val="4472C4"/>
                </a:solidFill>
                <a:effectLst/>
                <a:ea typeface="Times New Roman" panose="02020603050405020304" pitchFamily="18" charset="0"/>
                <a:cs typeface="Times New Roman" panose="02020603050405020304" pitchFamily="18" charset="0"/>
              </a:rPr>
              <a:t> In our experiment trials, ~ 5 instances.</a:t>
            </a:r>
            <a:endParaRPr lang="en-US" sz="2400" dirty="0">
              <a:solidFill>
                <a:srgbClr val="24292E"/>
              </a:solidFill>
              <a:effectLst/>
              <a:ea typeface="Calibri" panose="020F0502020204030204" pitchFamily="34" charset="0"/>
              <a:cs typeface="Times New Roman" panose="02020603050405020304" pitchFamily="18" charset="0"/>
            </a:endParaRPr>
          </a:p>
          <a:p>
            <a:pPr marL="342900" marR="0" lvl="0" indent="-342900">
              <a:lnSpc>
                <a:spcPct val="107000"/>
              </a:lnSpc>
              <a:spcBef>
                <a:spcPts val="300"/>
              </a:spcBef>
              <a:spcAft>
                <a:spcPts val="800"/>
              </a:spcAft>
              <a:buSzPts val="1000"/>
              <a:buFont typeface="Symbol" panose="05050102010706020507" pitchFamily="18" charset="2"/>
              <a:buChar char=""/>
              <a:tabLst>
                <a:tab pos="457200" algn="l"/>
              </a:tabLst>
            </a:pPr>
            <a:r>
              <a:rPr lang="en-US" sz="2400" dirty="0">
                <a:solidFill>
                  <a:srgbClr val="24292E"/>
                </a:solidFill>
                <a:effectLst/>
                <a:ea typeface="Times New Roman" panose="02020603050405020304" pitchFamily="18" charset="0"/>
                <a:cs typeface="Times New Roman" panose="02020603050405020304" pitchFamily="18" charset="0"/>
              </a:rPr>
              <a:t>What license does it operate under? </a:t>
            </a:r>
            <a:r>
              <a:rPr lang="en-US" sz="2400" dirty="0">
                <a:solidFill>
                  <a:srgbClr val="4472C4"/>
                </a:solidFill>
                <a:effectLst/>
                <a:ea typeface="Times New Roman" panose="02020603050405020304" pitchFamily="18" charset="0"/>
                <a:cs typeface="Times New Roman" panose="02020603050405020304" pitchFamily="18" charset="0"/>
              </a:rPr>
              <a:t>Apache License 2.0</a:t>
            </a:r>
            <a:endParaRPr lang="en-US" sz="2400" dirty="0">
              <a:solidFill>
                <a:srgbClr val="4472C4"/>
              </a:solidFill>
              <a:effectLst/>
              <a:ea typeface="Calibri" panose="020F0502020204030204" pitchFamily="34" charset="0"/>
              <a:cs typeface="Times New Roman" panose="02020603050405020304" pitchFamily="18" charset="0"/>
            </a:endParaRPr>
          </a:p>
          <a:p>
            <a:pPr marL="342900" marR="0" lvl="0" indent="-342900">
              <a:lnSpc>
                <a:spcPct val="107000"/>
              </a:lnSpc>
              <a:spcBef>
                <a:spcPts val="300"/>
              </a:spcBef>
              <a:spcAft>
                <a:spcPts val="800"/>
              </a:spcAft>
              <a:buSzPts val="1000"/>
              <a:buFont typeface="Symbol" panose="05050102010706020507" pitchFamily="18" charset="2"/>
              <a:buChar char=""/>
              <a:tabLst>
                <a:tab pos="457200" algn="l"/>
              </a:tabLst>
            </a:pPr>
            <a:r>
              <a:rPr lang="en-US" sz="2400" dirty="0">
                <a:solidFill>
                  <a:srgbClr val="24292E"/>
                </a:solidFill>
                <a:effectLst/>
                <a:ea typeface="Times New Roman" panose="02020603050405020304" pitchFamily="18" charset="0"/>
                <a:cs typeface="Times New Roman" panose="02020603050405020304" pitchFamily="18" charset="0"/>
              </a:rPr>
              <a:t>How much must be paid to use this technology? </a:t>
            </a:r>
            <a:r>
              <a:rPr lang="en-US" sz="2400" dirty="0">
                <a:solidFill>
                  <a:srgbClr val="4472C4"/>
                </a:solidFill>
                <a:effectLst/>
                <a:ea typeface="Times New Roman" panose="02020603050405020304" pitchFamily="18" charset="0"/>
                <a:cs typeface="Times New Roman" panose="02020603050405020304" pitchFamily="18" charset="0"/>
              </a:rPr>
              <a:t>Free</a:t>
            </a:r>
            <a:endParaRPr lang="en-US" sz="2400" dirty="0">
              <a:solidFill>
                <a:srgbClr val="24292E"/>
              </a:solidFill>
              <a:effectLst/>
              <a:ea typeface="Calibri" panose="020F0502020204030204" pitchFamily="34" charset="0"/>
              <a:cs typeface="Times New Roman" panose="02020603050405020304" pitchFamily="18" charset="0"/>
            </a:endParaRPr>
          </a:p>
          <a:p>
            <a:pPr marL="342900" marR="0" lvl="0" indent="-342900">
              <a:lnSpc>
                <a:spcPct val="107000"/>
              </a:lnSpc>
              <a:spcBef>
                <a:spcPts val="300"/>
              </a:spcBef>
              <a:spcAft>
                <a:spcPts val="800"/>
              </a:spcAft>
              <a:buSzPts val="1000"/>
              <a:buFont typeface="Symbol" panose="05050102010706020507" pitchFamily="18" charset="2"/>
              <a:buChar char=""/>
              <a:tabLst>
                <a:tab pos="457200" algn="l"/>
              </a:tabLst>
            </a:pPr>
            <a:r>
              <a:rPr lang="en-US" sz="2400" dirty="0">
                <a:solidFill>
                  <a:srgbClr val="24292E"/>
                </a:solidFill>
                <a:effectLst/>
                <a:ea typeface="Times New Roman" panose="02020603050405020304" pitchFamily="18" charset="0"/>
                <a:cs typeface="Times New Roman" panose="02020603050405020304" pitchFamily="18" charset="0"/>
              </a:rPr>
              <a:t>Does it have explicit enterprise support? </a:t>
            </a:r>
            <a:r>
              <a:rPr lang="en-US" sz="2400" dirty="0">
                <a:solidFill>
                  <a:srgbClr val="4472C4"/>
                </a:solidFill>
                <a:effectLst/>
                <a:ea typeface="Times New Roman" panose="02020603050405020304" pitchFamily="18" charset="0"/>
                <a:cs typeface="Times New Roman" panose="02020603050405020304" pitchFamily="18" charset="0"/>
              </a:rPr>
              <a:t>DataStax uses Apache Cassandra and </a:t>
            </a:r>
            <a:r>
              <a:rPr lang="en-US" sz="2400">
                <a:solidFill>
                  <a:srgbClr val="4472C4"/>
                </a:solidFill>
                <a:effectLst/>
                <a:ea typeface="Times New Roman" panose="02020603050405020304" pitchFamily="18" charset="0"/>
                <a:cs typeface="Times New Roman" panose="02020603050405020304" pitchFamily="18" charset="0"/>
              </a:rPr>
              <a:t>offers support.</a:t>
            </a:r>
            <a:endParaRPr lang="en-US" sz="2400" dirty="0">
              <a:solidFill>
                <a:srgbClr val="24292E"/>
              </a:solidFill>
              <a:effectLs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4670311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ADBA26-C588-48FF-B175-155BD32E4DC5}"/>
              </a:ext>
            </a:extLst>
          </p:cNvPr>
          <p:cNvSpPr>
            <a:spLocks noGrp="1"/>
          </p:cNvSpPr>
          <p:nvPr>
            <p:ph type="title"/>
          </p:nvPr>
        </p:nvSpPr>
        <p:spPr/>
        <p:txBody>
          <a:bodyPr/>
          <a:lstStyle/>
          <a:p>
            <a:r>
              <a:rPr lang="en-US" dirty="0"/>
              <a:t>Base File – Compatibility</a:t>
            </a:r>
          </a:p>
        </p:txBody>
      </p:sp>
      <p:sp>
        <p:nvSpPr>
          <p:cNvPr id="3" name="Content Placeholder 2">
            <a:extLst>
              <a:ext uri="{FF2B5EF4-FFF2-40B4-BE49-F238E27FC236}">
                <a16:creationId xmlns:a16="http://schemas.microsoft.com/office/drawing/2014/main" id="{399621AB-7D47-423D-A6DD-D762FBCC2AE4}"/>
              </a:ext>
            </a:extLst>
          </p:cNvPr>
          <p:cNvSpPr>
            <a:spLocks noGrp="1"/>
          </p:cNvSpPr>
          <p:nvPr>
            <p:ph idx="1"/>
          </p:nvPr>
        </p:nvSpPr>
        <p:spPr>
          <a:xfrm>
            <a:off x="838200" y="1825625"/>
            <a:ext cx="2541104" cy="4351338"/>
          </a:xfrm>
        </p:spPr>
        <p:txBody>
          <a:bodyPr>
            <a:normAutofit/>
          </a:bodyPr>
          <a:lstStyle/>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a:solidFill>
                  <a:srgbClr val="24292E"/>
                </a:solidFill>
                <a:effectLst/>
                <a:ea typeface="Times New Roman" panose="02020603050405020304" pitchFamily="18" charset="0"/>
                <a:cs typeface="Times New Roman" panose="02020603050405020304" pitchFamily="18" charset="0"/>
              </a:rPr>
              <a:t>OS</a:t>
            </a:r>
          </a:p>
          <a:p>
            <a:pPr marL="800100" lvl="1" indent="-342900">
              <a:lnSpc>
                <a:spcPct val="107000"/>
              </a:lnSpc>
              <a:spcBef>
                <a:spcPts val="0"/>
              </a:spcBef>
              <a:spcAft>
                <a:spcPts val="800"/>
              </a:spcAft>
              <a:buSzPts val="1000"/>
              <a:buFont typeface="Symbol" panose="05050102010706020507" pitchFamily="18" charset="2"/>
              <a:buChar char=""/>
              <a:tabLst>
                <a:tab pos="457200" algn="l"/>
              </a:tabLst>
            </a:pPr>
            <a:r>
              <a:rPr lang="en-US" sz="1600" dirty="0">
                <a:solidFill>
                  <a:srgbClr val="24292E"/>
                </a:solidFill>
                <a:ea typeface="Calibri" panose="020F0502020204030204" pitchFamily="34" charset="0"/>
                <a:cs typeface="Times New Roman" panose="02020603050405020304" pitchFamily="18" charset="0"/>
              </a:rPr>
              <a:t>Ubuntu</a:t>
            </a:r>
          </a:p>
          <a:p>
            <a:pPr marL="800100" lvl="1" indent="-342900">
              <a:lnSpc>
                <a:spcPct val="107000"/>
              </a:lnSpc>
              <a:spcBef>
                <a:spcPts val="0"/>
              </a:spcBef>
              <a:spcAft>
                <a:spcPts val="800"/>
              </a:spcAft>
              <a:buSzPts val="1000"/>
              <a:buFont typeface="Symbol" panose="05050102010706020507" pitchFamily="18" charset="2"/>
              <a:buChar char=""/>
              <a:tabLst>
                <a:tab pos="457200" algn="l"/>
              </a:tabLst>
            </a:pPr>
            <a:r>
              <a:rPr lang="en-US" sz="1600" dirty="0">
                <a:solidFill>
                  <a:srgbClr val="24292E"/>
                </a:solidFill>
                <a:effectLst/>
                <a:ea typeface="Calibri" panose="020F0502020204030204" pitchFamily="34" charset="0"/>
                <a:cs typeface="Times New Roman" panose="02020603050405020304" pitchFamily="18" charset="0"/>
              </a:rPr>
              <a:t>Windows</a:t>
            </a:r>
          </a:p>
          <a:p>
            <a:pPr marL="800100" lvl="1" indent="-342900">
              <a:lnSpc>
                <a:spcPct val="107000"/>
              </a:lnSpc>
              <a:spcBef>
                <a:spcPts val="0"/>
              </a:spcBef>
              <a:spcAft>
                <a:spcPts val="800"/>
              </a:spcAft>
              <a:buSzPts val="1000"/>
              <a:buFont typeface="Symbol" panose="05050102010706020507" pitchFamily="18" charset="2"/>
              <a:buChar char=""/>
              <a:tabLst>
                <a:tab pos="457200" algn="l"/>
              </a:tabLst>
            </a:pPr>
            <a:r>
              <a:rPr lang="en-US" sz="1600" dirty="0">
                <a:solidFill>
                  <a:srgbClr val="24292E"/>
                </a:solidFill>
                <a:ea typeface="Calibri" panose="020F0502020204030204" pitchFamily="34" charset="0"/>
                <a:cs typeface="Times New Roman" panose="02020603050405020304" pitchFamily="18" charset="0"/>
              </a:rPr>
              <a:t>Mac</a:t>
            </a:r>
          </a:p>
          <a:p>
            <a:pPr marL="800100" lvl="1" indent="-342900">
              <a:lnSpc>
                <a:spcPct val="107000"/>
              </a:lnSpc>
              <a:spcBef>
                <a:spcPts val="0"/>
              </a:spcBef>
              <a:spcAft>
                <a:spcPts val="800"/>
              </a:spcAft>
              <a:buSzPts val="1000"/>
              <a:buFont typeface="Symbol" panose="05050102010706020507" pitchFamily="18" charset="2"/>
              <a:buChar char=""/>
              <a:tabLst>
                <a:tab pos="457200" algn="l"/>
              </a:tabLst>
            </a:pPr>
            <a:r>
              <a:rPr lang="en-US" sz="1600" dirty="0">
                <a:solidFill>
                  <a:srgbClr val="24292E"/>
                </a:solidFill>
                <a:effectLst/>
                <a:ea typeface="Calibri" panose="020F0502020204030204" pitchFamily="34" charset="0"/>
                <a:cs typeface="Times New Roman" panose="02020603050405020304" pitchFamily="18" charset="0"/>
              </a:rPr>
              <a:t>Docker</a:t>
            </a:r>
          </a:p>
          <a:p>
            <a:pPr marL="800100" lvl="1" indent="-342900">
              <a:lnSpc>
                <a:spcPct val="107000"/>
              </a:lnSpc>
              <a:spcBef>
                <a:spcPts val="0"/>
              </a:spcBef>
              <a:spcAft>
                <a:spcPts val="800"/>
              </a:spcAft>
              <a:buSzPts val="1000"/>
              <a:buFont typeface="Symbol" panose="05050102010706020507" pitchFamily="18" charset="2"/>
              <a:buChar char=""/>
              <a:tabLst>
                <a:tab pos="457200" algn="l"/>
              </a:tabLst>
            </a:pPr>
            <a:r>
              <a:rPr lang="en-US" sz="1600" dirty="0">
                <a:solidFill>
                  <a:srgbClr val="24292E"/>
                </a:solidFill>
                <a:ea typeface="Calibri" panose="020F0502020204030204" pitchFamily="34" charset="0"/>
                <a:cs typeface="Times New Roman" panose="02020603050405020304" pitchFamily="18" charset="0"/>
              </a:rPr>
              <a:t>Raspbian</a:t>
            </a:r>
            <a:endParaRPr lang="en-US" sz="1600" dirty="0">
              <a:solidFill>
                <a:srgbClr val="24292E"/>
              </a:solidFill>
              <a:effectLst/>
              <a:ea typeface="Calibri" panose="020F0502020204030204" pitchFamily="34" charset="0"/>
              <a:cs typeface="Times New Roman" panose="02020603050405020304" pitchFamily="18" charset="0"/>
            </a:endParaRPr>
          </a:p>
        </p:txBody>
      </p:sp>
      <p:sp>
        <p:nvSpPr>
          <p:cNvPr id="4" name="Content Placeholder 2">
            <a:extLst>
              <a:ext uri="{FF2B5EF4-FFF2-40B4-BE49-F238E27FC236}">
                <a16:creationId xmlns:a16="http://schemas.microsoft.com/office/drawing/2014/main" id="{956E3359-430A-4659-A4CE-6BFE91725B34}"/>
              </a:ext>
            </a:extLst>
          </p:cNvPr>
          <p:cNvSpPr txBox="1">
            <a:spLocks/>
          </p:cNvSpPr>
          <p:nvPr/>
        </p:nvSpPr>
        <p:spPr>
          <a:xfrm>
            <a:off x="3764721" y="1825625"/>
            <a:ext cx="2541104"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a:solidFill>
                  <a:srgbClr val="24292E"/>
                </a:solidFill>
                <a:ea typeface="Times New Roman" panose="02020603050405020304" pitchFamily="18" charset="0"/>
                <a:cs typeface="Times New Roman" panose="02020603050405020304" pitchFamily="18" charset="0"/>
              </a:rPr>
              <a:t>CPU</a:t>
            </a:r>
            <a:endParaRPr lang="en-US" sz="1600" dirty="0">
              <a:solidFill>
                <a:srgbClr val="24292E"/>
              </a:solidFill>
              <a:ea typeface="Calibri" panose="020F0502020204030204" pitchFamily="34" charset="0"/>
              <a:cs typeface="Times New Roman" panose="02020603050405020304" pitchFamily="18" charset="0"/>
            </a:endParaRPr>
          </a:p>
          <a:p>
            <a:pPr marL="800100" lvl="1" indent="-342900">
              <a:lnSpc>
                <a:spcPct val="107000"/>
              </a:lnSpc>
              <a:spcBef>
                <a:spcPts val="0"/>
              </a:spcBef>
              <a:spcAft>
                <a:spcPts val="800"/>
              </a:spcAft>
              <a:buSzPts val="1000"/>
              <a:buFont typeface="Symbol" panose="05050102010706020507" pitchFamily="18" charset="2"/>
              <a:buChar char=""/>
              <a:tabLst>
                <a:tab pos="457200" algn="l"/>
              </a:tabLst>
            </a:pPr>
            <a:r>
              <a:rPr lang="en-US" sz="1600" dirty="0">
                <a:solidFill>
                  <a:srgbClr val="24292E"/>
                </a:solidFill>
                <a:ea typeface="Calibri" panose="020F0502020204030204" pitchFamily="34" charset="0"/>
                <a:cs typeface="Times New Roman" panose="02020603050405020304" pitchFamily="18" charset="0"/>
              </a:rPr>
              <a:t>Intel</a:t>
            </a:r>
          </a:p>
          <a:p>
            <a:pPr marL="800100" lvl="1" indent="-342900">
              <a:lnSpc>
                <a:spcPct val="107000"/>
              </a:lnSpc>
              <a:spcBef>
                <a:spcPts val="0"/>
              </a:spcBef>
              <a:spcAft>
                <a:spcPts val="800"/>
              </a:spcAft>
              <a:buSzPts val="1000"/>
              <a:buFont typeface="Symbol" panose="05050102010706020507" pitchFamily="18" charset="2"/>
              <a:buChar char=""/>
              <a:tabLst>
                <a:tab pos="457200" algn="l"/>
              </a:tabLst>
            </a:pPr>
            <a:r>
              <a:rPr lang="en-US" sz="1600" dirty="0">
                <a:solidFill>
                  <a:srgbClr val="24292E"/>
                </a:solidFill>
                <a:ea typeface="Calibri" panose="020F0502020204030204" pitchFamily="34" charset="0"/>
                <a:cs typeface="Times New Roman" panose="02020603050405020304" pitchFamily="18" charset="0"/>
              </a:rPr>
              <a:t>AMD</a:t>
            </a:r>
          </a:p>
          <a:p>
            <a:pPr marL="800100" lvl="1" indent="-342900">
              <a:lnSpc>
                <a:spcPct val="107000"/>
              </a:lnSpc>
              <a:spcBef>
                <a:spcPts val="0"/>
              </a:spcBef>
              <a:spcAft>
                <a:spcPts val="800"/>
              </a:spcAft>
              <a:buSzPts val="1000"/>
              <a:buFont typeface="Symbol" panose="05050102010706020507" pitchFamily="18" charset="2"/>
              <a:buChar char=""/>
              <a:tabLst>
                <a:tab pos="457200" algn="l"/>
              </a:tabLst>
            </a:pPr>
            <a:r>
              <a:rPr lang="en-US" sz="1600" dirty="0">
                <a:solidFill>
                  <a:srgbClr val="24292E"/>
                </a:solidFill>
                <a:ea typeface="Calibri" panose="020F0502020204030204" pitchFamily="34" charset="0"/>
                <a:cs typeface="Times New Roman" panose="02020603050405020304" pitchFamily="18" charset="0"/>
              </a:rPr>
              <a:t>ARM</a:t>
            </a:r>
          </a:p>
          <a:p>
            <a:pPr marL="800100" lvl="1" indent="-342900">
              <a:lnSpc>
                <a:spcPct val="107000"/>
              </a:lnSpc>
              <a:spcBef>
                <a:spcPts val="0"/>
              </a:spcBef>
              <a:spcAft>
                <a:spcPts val="800"/>
              </a:spcAft>
              <a:buSzPts val="1000"/>
              <a:buFont typeface="Symbol" panose="05050102010706020507" pitchFamily="18" charset="2"/>
              <a:buChar char=""/>
              <a:tabLst>
                <a:tab pos="457200" algn="l"/>
              </a:tabLst>
            </a:pPr>
            <a:r>
              <a:rPr lang="en-US" sz="1600" dirty="0" err="1">
                <a:solidFill>
                  <a:srgbClr val="24292E"/>
                </a:solidFill>
                <a:ea typeface="Calibri" panose="020F0502020204030204" pitchFamily="34" charset="0"/>
                <a:cs typeface="Times New Roman" panose="02020603050405020304" pitchFamily="18" charset="0"/>
              </a:rPr>
              <a:t>Eiger</a:t>
            </a:r>
            <a:endParaRPr lang="en-US" sz="1600" dirty="0">
              <a:solidFill>
                <a:srgbClr val="24292E"/>
              </a:solidFill>
              <a:ea typeface="Calibri" panose="020F0502020204030204" pitchFamily="34" charset="0"/>
              <a:cs typeface="Times New Roman" panose="02020603050405020304" pitchFamily="18" charset="0"/>
            </a:endParaRPr>
          </a:p>
        </p:txBody>
      </p:sp>
      <p:sp>
        <p:nvSpPr>
          <p:cNvPr id="5" name="Content Placeholder 2">
            <a:extLst>
              <a:ext uri="{FF2B5EF4-FFF2-40B4-BE49-F238E27FC236}">
                <a16:creationId xmlns:a16="http://schemas.microsoft.com/office/drawing/2014/main" id="{D3CBC37E-25D5-493D-BD90-91A13663D71D}"/>
              </a:ext>
            </a:extLst>
          </p:cNvPr>
          <p:cNvSpPr txBox="1">
            <a:spLocks/>
          </p:cNvSpPr>
          <p:nvPr/>
        </p:nvSpPr>
        <p:spPr>
          <a:xfrm>
            <a:off x="6867938" y="1770407"/>
            <a:ext cx="2541104" cy="4351338"/>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a:solidFill>
                  <a:srgbClr val="24292E"/>
                </a:solidFill>
                <a:ea typeface="Times New Roman" panose="02020603050405020304" pitchFamily="18" charset="0"/>
                <a:cs typeface="Times New Roman" panose="02020603050405020304" pitchFamily="18" charset="0"/>
              </a:rPr>
              <a:t>Language</a:t>
            </a:r>
          </a:p>
          <a:p>
            <a:pPr marL="800100" lvl="1" indent="-342900">
              <a:lnSpc>
                <a:spcPct val="107000"/>
              </a:lnSpc>
              <a:spcBef>
                <a:spcPts val="0"/>
              </a:spcBef>
              <a:spcAft>
                <a:spcPts val="800"/>
              </a:spcAft>
              <a:buSzPts val="1000"/>
              <a:buFont typeface="Symbol" panose="05050102010706020507" pitchFamily="18" charset="2"/>
              <a:buChar char=""/>
              <a:tabLst>
                <a:tab pos="457200" algn="l"/>
              </a:tabLst>
            </a:pPr>
            <a:r>
              <a:rPr lang="en-US" sz="1600" dirty="0">
                <a:solidFill>
                  <a:srgbClr val="24292E"/>
                </a:solidFill>
                <a:ea typeface="Calibri" panose="020F0502020204030204" pitchFamily="34" charset="0"/>
                <a:cs typeface="Times New Roman" panose="02020603050405020304" pitchFamily="18" charset="0"/>
              </a:rPr>
              <a:t>Yes</a:t>
            </a:r>
          </a:p>
          <a:p>
            <a:pPr marL="1257300" lvl="2" indent="-342900">
              <a:lnSpc>
                <a:spcPct val="107000"/>
              </a:lnSpc>
              <a:spcBef>
                <a:spcPts val="0"/>
              </a:spcBef>
              <a:spcAft>
                <a:spcPts val="800"/>
              </a:spcAft>
              <a:buSzPts val="1000"/>
              <a:buFont typeface="Symbol" panose="05050102010706020507" pitchFamily="18" charset="2"/>
              <a:buChar char=""/>
              <a:tabLst>
                <a:tab pos="457200" algn="l"/>
              </a:tabLst>
            </a:pPr>
            <a:r>
              <a:rPr lang="en-US" sz="1200" dirty="0">
                <a:solidFill>
                  <a:srgbClr val="24292E"/>
                </a:solidFill>
                <a:ea typeface="Calibri" panose="020F0502020204030204" pitchFamily="34" charset="0"/>
                <a:cs typeface="Times New Roman" panose="02020603050405020304" pitchFamily="18" charset="0"/>
              </a:rPr>
              <a:t>Python</a:t>
            </a:r>
          </a:p>
          <a:p>
            <a:pPr marL="1257300" lvl="2" indent="-342900">
              <a:lnSpc>
                <a:spcPct val="107000"/>
              </a:lnSpc>
              <a:spcBef>
                <a:spcPts val="0"/>
              </a:spcBef>
              <a:spcAft>
                <a:spcPts val="800"/>
              </a:spcAft>
              <a:buSzPts val="1000"/>
              <a:buFont typeface="Symbol" panose="05050102010706020507" pitchFamily="18" charset="2"/>
              <a:buChar char=""/>
              <a:tabLst>
                <a:tab pos="457200" algn="l"/>
              </a:tabLst>
            </a:pPr>
            <a:r>
              <a:rPr lang="en-US" sz="1200" dirty="0">
                <a:solidFill>
                  <a:srgbClr val="24292E"/>
                </a:solidFill>
                <a:ea typeface="Calibri" panose="020F0502020204030204" pitchFamily="34" charset="0"/>
                <a:cs typeface="Times New Roman" panose="02020603050405020304" pitchFamily="18" charset="0"/>
              </a:rPr>
              <a:t>JavaScript</a:t>
            </a:r>
          </a:p>
          <a:p>
            <a:pPr marL="1257300" lvl="2" indent="-342900">
              <a:lnSpc>
                <a:spcPct val="107000"/>
              </a:lnSpc>
              <a:spcBef>
                <a:spcPts val="0"/>
              </a:spcBef>
              <a:spcAft>
                <a:spcPts val="800"/>
              </a:spcAft>
              <a:buSzPts val="1000"/>
              <a:buFont typeface="Symbol" panose="05050102010706020507" pitchFamily="18" charset="2"/>
              <a:buChar char=""/>
              <a:tabLst>
                <a:tab pos="457200" algn="l"/>
              </a:tabLst>
            </a:pPr>
            <a:r>
              <a:rPr lang="en-US" sz="1200" dirty="0">
                <a:solidFill>
                  <a:srgbClr val="24292E"/>
                </a:solidFill>
                <a:ea typeface="Calibri" panose="020F0502020204030204" pitchFamily="34" charset="0"/>
                <a:cs typeface="Times New Roman" panose="02020603050405020304" pitchFamily="18" charset="0"/>
              </a:rPr>
              <a:t>C</a:t>
            </a:r>
          </a:p>
          <a:p>
            <a:pPr marL="1257300" lvl="2" indent="-342900">
              <a:lnSpc>
                <a:spcPct val="107000"/>
              </a:lnSpc>
              <a:spcBef>
                <a:spcPts val="0"/>
              </a:spcBef>
              <a:spcAft>
                <a:spcPts val="800"/>
              </a:spcAft>
              <a:buSzPts val="1000"/>
              <a:buFont typeface="Symbol" panose="05050102010706020507" pitchFamily="18" charset="2"/>
              <a:buChar char=""/>
              <a:tabLst>
                <a:tab pos="457200" algn="l"/>
              </a:tabLst>
            </a:pPr>
            <a:r>
              <a:rPr lang="en-US" sz="1200" dirty="0">
                <a:solidFill>
                  <a:srgbClr val="24292E"/>
                </a:solidFill>
                <a:ea typeface="Calibri" panose="020F0502020204030204" pitchFamily="34" charset="0"/>
                <a:cs typeface="Times New Roman" panose="02020603050405020304" pitchFamily="18" charset="0"/>
              </a:rPr>
              <a:t>C++</a:t>
            </a:r>
          </a:p>
          <a:p>
            <a:pPr marL="1257300" lvl="2" indent="-342900">
              <a:lnSpc>
                <a:spcPct val="107000"/>
              </a:lnSpc>
              <a:spcBef>
                <a:spcPts val="0"/>
              </a:spcBef>
              <a:spcAft>
                <a:spcPts val="800"/>
              </a:spcAft>
              <a:buSzPts val="1000"/>
              <a:buFont typeface="Symbol" panose="05050102010706020507" pitchFamily="18" charset="2"/>
              <a:buChar char=""/>
              <a:tabLst>
                <a:tab pos="457200" algn="l"/>
              </a:tabLst>
            </a:pPr>
            <a:r>
              <a:rPr lang="en-US" sz="1200" dirty="0">
                <a:solidFill>
                  <a:srgbClr val="24292E"/>
                </a:solidFill>
                <a:ea typeface="Calibri" panose="020F0502020204030204" pitchFamily="34" charset="0"/>
                <a:cs typeface="Times New Roman" panose="02020603050405020304" pitchFamily="18" charset="0"/>
              </a:rPr>
              <a:t>C#</a:t>
            </a:r>
          </a:p>
          <a:p>
            <a:pPr marL="1257300" lvl="2" indent="-342900">
              <a:lnSpc>
                <a:spcPct val="107000"/>
              </a:lnSpc>
              <a:spcBef>
                <a:spcPts val="0"/>
              </a:spcBef>
              <a:spcAft>
                <a:spcPts val="800"/>
              </a:spcAft>
              <a:buSzPts val="1000"/>
              <a:buFont typeface="Symbol" panose="05050102010706020507" pitchFamily="18" charset="2"/>
              <a:buChar char=""/>
              <a:tabLst>
                <a:tab pos="457200" algn="l"/>
              </a:tabLst>
            </a:pPr>
            <a:r>
              <a:rPr lang="en-US" sz="1200" dirty="0">
                <a:solidFill>
                  <a:srgbClr val="24292E"/>
                </a:solidFill>
                <a:ea typeface="Calibri" panose="020F0502020204030204" pitchFamily="34" charset="0"/>
                <a:cs typeface="Times New Roman" panose="02020603050405020304" pitchFamily="18" charset="0"/>
              </a:rPr>
              <a:t>Java</a:t>
            </a:r>
          </a:p>
          <a:p>
            <a:pPr marL="1257300" lvl="2" indent="-342900">
              <a:lnSpc>
                <a:spcPct val="107000"/>
              </a:lnSpc>
              <a:spcBef>
                <a:spcPts val="0"/>
              </a:spcBef>
              <a:spcAft>
                <a:spcPts val="800"/>
              </a:spcAft>
              <a:buSzPts val="1000"/>
              <a:buFont typeface="Symbol" panose="05050102010706020507" pitchFamily="18" charset="2"/>
              <a:buChar char=""/>
              <a:tabLst>
                <a:tab pos="457200" algn="l"/>
              </a:tabLst>
            </a:pPr>
            <a:r>
              <a:rPr lang="en-US" sz="1200" dirty="0">
                <a:solidFill>
                  <a:srgbClr val="24292E"/>
                </a:solidFill>
                <a:ea typeface="Calibri" panose="020F0502020204030204" pitchFamily="34" charset="0"/>
                <a:cs typeface="Times New Roman" panose="02020603050405020304" pitchFamily="18" charset="0"/>
              </a:rPr>
              <a:t>Kotlin</a:t>
            </a:r>
          </a:p>
          <a:p>
            <a:pPr marL="1257300" lvl="2" indent="-342900">
              <a:lnSpc>
                <a:spcPct val="107000"/>
              </a:lnSpc>
              <a:spcBef>
                <a:spcPts val="0"/>
              </a:spcBef>
              <a:spcAft>
                <a:spcPts val="800"/>
              </a:spcAft>
              <a:buSzPts val="1000"/>
              <a:buFont typeface="Symbol" panose="05050102010706020507" pitchFamily="18" charset="2"/>
              <a:buChar char=""/>
              <a:tabLst>
                <a:tab pos="457200" algn="l"/>
              </a:tabLst>
            </a:pPr>
            <a:r>
              <a:rPr lang="en-US" sz="1200" dirty="0">
                <a:solidFill>
                  <a:srgbClr val="24292E"/>
                </a:solidFill>
                <a:ea typeface="Calibri" panose="020F0502020204030204" pitchFamily="34" charset="0"/>
                <a:cs typeface="Times New Roman" panose="02020603050405020304" pitchFamily="18" charset="0"/>
              </a:rPr>
              <a:t>Go</a:t>
            </a:r>
          </a:p>
          <a:p>
            <a:pPr marL="1257300" lvl="2" indent="-342900">
              <a:lnSpc>
                <a:spcPct val="107000"/>
              </a:lnSpc>
              <a:spcBef>
                <a:spcPts val="0"/>
              </a:spcBef>
              <a:spcAft>
                <a:spcPts val="800"/>
              </a:spcAft>
              <a:buSzPts val="1000"/>
              <a:buFont typeface="Symbol" panose="05050102010706020507" pitchFamily="18" charset="2"/>
              <a:buChar char=""/>
              <a:tabLst>
                <a:tab pos="457200" algn="l"/>
              </a:tabLst>
            </a:pPr>
            <a:r>
              <a:rPr lang="en-US" sz="1200" dirty="0">
                <a:solidFill>
                  <a:srgbClr val="24292E"/>
                </a:solidFill>
                <a:ea typeface="Calibri" panose="020F0502020204030204" pitchFamily="34" charset="0"/>
                <a:cs typeface="Times New Roman" panose="02020603050405020304" pitchFamily="18" charset="0"/>
              </a:rPr>
              <a:t>Ruby</a:t>
            </a:r>
          </a:p>
          <a:p>
            <a:pPr marL="1257300" lvl="2" indent="-342900">
              <a:lnSpc>
                <a:spcPct val="107000"/>
              </a:lnSpc>
              <a:spcBef>
                <a:spcPts val="0"/>
              </a:spcBef>
              <a:spcAft>
                <a:spcPts val="800"/>
              </a:spcAft>
              <a:buSzPts val="1000"/>
              <a:buFont typeface="Symbol" panose="05050102010706020507" pitchFamily="18" charset="2"/>
              <a:buChar char=""/>
              <a:tabLst>
                <a:tab pos="457200" algn="l"/>
              </a:tabLst>
            </a:pPr>
            <a:r>
              <a:rPr lang="en-US" sz="1200" dirty="0">
                <a:solidFill>
                  <a:srgbClr val="24292E"/>
                </a:solidFill>
                <a:ea typeface="Calibri" panose="020F0502020204030204" pitchFamily="34" charset="0"/>
                <a:cs typeface="Times New Roman" panose="02020603050405020304" pitchFamily="18" charset="0"/>
              </a:rPr>
              <a:t>Perl</a:t>
            </a:r>
          </a:p>
          <a:p>
            <a:pPr marL="1257300" lvl="2" indent="-342900">
              <a:lnSpc>
                <a:spcPct val="107000"/>
              </a:lnSpc>
              <a:spcBef>
                <a:spcPts val="0"/>
              </a:spcBef>
              <a:spcAft>
                <a:spcPts val="800"/>
              </a:spcAft>
              <a:buSzPts val="1000"/>
              <a:buFont typeface="Symbol" panose="05050102010706020507" pitchFamily="18" charset="2"/>
              <a:buChar char=""/>
              <a:tabLst>
                <a:tab pos="457200" algn="l"/>
              </a:tabLst>
            </a:pPr>
            <a:r>
              <a:rPr lang="en-US" sz="1200" dirty="0">
                <a:solidFill>
                  <a:srgbClr val="24292E"/>
                </a:solidFill>
                <a:ea typeface="Calibri" panose="020F0502020204030204" pitchFamily="34" charset="0"/>
                <a:cs typeface="Times New Roman" panose="02020603050405020304" pitchFamily="18" charset="0"/>
              </a:rPr>
              <a:t>Rust</a:t>
            </a:r>
          </a:p>
          <a:p>
            <a:pPr marL="1257300" lvl="2" indent="-342900">
              <a:lnSpc>
                <a:spcPct val="107000"/>
              </a:lnSpc>
              <a:spcBef>
                <a:spcPts val="0"/>
              </a:spcBef>
              <a:spcAft>
                <a:spcPts val="800"/>
              </a:spcAft>
              <a:buSzPts val="1000"/>
              <a:buFont typeface="Symbol" panose="05050102010706020507" pitchFamily="18" charset="2"/>
              <a:buChar char=""/>
              <a:tabLst>
                <a:tab pos="457200" algn="l"/>
              </a:tabLst>
            </a:pPr>
            <a:r>
              <a:rPr lang="en-US" sz="1200" dirty="0">
                <a:solidFill>
                  <a:srgbClr val="24292E"/>
                </a:solidFill>
                <a:ea typeface="Calibri" panose="020F0502020204030204" pitchFamily="34" charset="0"/>
                <a:cs typeface="Times New Roman" panose="02020603050405020304" pitchFamily="18" charset="0"/>
              </a:rPr>
              <a:t>Elixir</a:t>
            </a:r>
          </a:p>
          <a:p>
            <a:pPr marL="800100" lvl="1" indent="-342900">
              <a:lnSpc>
                <a:spcPct val="107000"/>
              </a:lnSpc>
              <a:spcBef>
                <a:spcPts val="0"/>
              </a:spcBef>
              <a:spcAft>
                <a:spcPts val="800"/>
              </a:spcAft>
              <a:buSzPts val="1000"/>
              <a:buFont typeface="Symbol" panose="05050102010706020507" pitchFamily="18" charset="2"/>
              <a:buChar char=""/>
              <a:tabLst>
                <a:tab pos="457200" algn="l"/>
              </a:tabLst>
            </a:pPr>
            <a:r>
              <a:rPr lang="en-US" sz="1600" dirty="0">
                <a:solidFill>
                  <a:srgbClr val="24292E"/>
                </a:solidFill>
                <a:ea typeface="Calibri" panose="020F0502020204030204" pitchFamily="34" charset="0"/>
                <a:cs typeface="Times New Roman" panose="02020603050405020304" pitchFamily="18" charset="0"/>
              </a:rPr>
              <a:t>Maybe</a:t>
            </a:r>
          </a:p>
          <a:p>
            <a:pPr marL="1257300" lvl="2" indent="-342900">
              <a:lnSpc>
                <a:spcPct val="107000"/>
              </a:lnSpc>
              <a:spcBef>
                <a:spcPts val="0"/>
              </a:spcBef>
              <a:spcAft>
                <a:spcPts val="800"/>
              </a:spcAft>
              <a:buSzPts val="1000"/>
              <a:buFont typeface="Symbol" panose="05050102010706020507" pitchFamily="18" charset="2"/>
              <a:buChar char=""/>
              <a:tabLst>
                <a:tab pos="457200" algn="l"/>
              </a:tabLst>
            </a:pPr>
            <a:r>
              <a:rPr lang="en-US" sz="1200" dirty="0">
                <a:solidFill>
                  <a:srgbClr val="24292E"/>
                </a:solidFill>
                <a:ea typeface="Calibri" panose="020F0502020204030204" pitchFamily="34" charset="0"/>
                <a:cs typeface="Times New Roman" panose="02020603050405020304" pitchFamily="18" charset="0"/>
              </a:rPr>
              <a:t>PowerShell</a:t>
            </a:r>
          </a:p>
          <a:p>
            <a:pPr marL="800100" lvl="1" indent="-342900">
              <a:lnSpc>
                <a:spcPct val="107000"/>
              </a:lnSpc>
              <a:spcBef>
                <a:spcPts val="0"/>
              </a:spcBef>
              <a:spcAft>
                <a:spcPts val="800"/>
              </a:spcAft>
              <a:buSzPts val="1000"/>
              <a:buFont typeface="Symbol" panose="05050102010706020507" pitchFamily="18" charset="2"/>
              <a:buChar char=""/>
              <a:tabLst>
                <a:tab pos="457200" algn="l"/>
              </a:tabLst>
            </a:pPr>
            <a:endParaRPr lang="en-US" sz="1600" dirty="0">
              <a:solidFill>
                <a:srgbClr val="24292E"/>
              </a:solidFill>
              <a:ea typeface="Calibri" panose="020F0502020204030204" pitchFamily="34" charset="0"/>
              <a:cs typeface="Times New Roman" panose="02020603050405020304" pitchFamily="18" charset="0"/>
            </a:endParaRPr>
          </a:p>
          <a:p>
            <a:pPr marL="800100" lvl="1" indent="-342900">
              <a:lnSpc>
                <a:spcPct val="107000"/>
              </a:lnSpc>
              <a:spcBef>
                <a:spcPts val="0"/>
              </a:spcBef>
              <a:spcAft>
                <a:spcPts val="800"/>
              </a:spcAft>
              <a:buSzPts val="1000"/>
              <a:buFont typeface="Symbol" panose="05050102010706020507" pitchFamily="18" charset="2"/>
              <a:buChar char=""/>
              <a:tabLst>
                <a:tab pos="457200" algn="l"/>
              </a:tabLst>
            </a:pPr>
            <a:endParaRPr lang="en-US" sz="1600" dirty="0">
              <a:solidFill>
                <a:srgbClr val="24292E"/>
              </a:solidFill>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5475594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665B6-3EF7-4046-924B-B4A3EB8F9F40}"/>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7808C25C-5BA2-4F83-8D14-E9137917745D}"/>
              </a:ext>
            </a:extLst>
          </p:cNvPr>
          <p:cNvSpPr>
            <a:spLocks noGrp="1"/>
          </p:cNvSpPr>
          <p:nvPr>
            <p:ph idx="1"/>
          </p:nvPr>
        </p:nvSpPr>
        <p:spPr/>
        <p:txBody>
          <a:bodyPr/>
          <a:lstStyle/>
          <a:p>
            <a:r>
              <a:rPr lang="en-US" dirty="0"/>
              <a:t>Code, documentation, data, references, etc. at: </a:t>
            </a:r>
            <a:r>
              <a:rPr lang="en-US" dirty="0">
                <a:hlinkClick r:id="rId2"/>
              </a:rPr>
              <a:t>https://github.com/jamesvu1/cs6381finalprojectapachecassandra</a:t>
            </a:r>
            <a:endParaRPr lang="en-US" dirty="0"/>
          </a:p>
          <a:p>
            <a:r>
              <a:rPr lang="en-US" dirty="0"/>
              <a:t>Disclaimer: This repository was completed based on our overall understanding of the experiment instructions and what we knew/found through our efforts/attempts given the time we have had.</a:t>
            </a:r>
          </a:p>
        </p:txBody>
      </p:sp>
    </p:spTree>
    <p:extLst>
      <p:ext uri="{BB962C8B-B14F-4D97-AF65-F5344CB8AC3E}">
        <p14:creationId xmlns:p14="http://schemas.microsoft.com/office/powerpoint/2010/main" val="21674009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E8580B-150A-47BD-8DB0-4A04325F0BE2}"/>
              </a:ext>
            </a:extLst>
          </p:cNvPr>
          <p:cNvSpPr>
            <a:spLocks noGrp="1"/>
          </p:cNvSpPr>
          <p:nvPr>
            <p:ph type="title"/>
          </p:nvPr>
        </p:nvSpPr>
        <p:spPr/>
        <p:txBody>
          <a:bodyPr/>
          <a:lstStyle/>
          <a:p>
            <a:r>
              <a:rPr lang="en-US" dirty="0"/>
              <a:t>Base File - Hardware Needs</a:t>
            </a:r>
          </a:p>
        </p:txBody>
      </p:sp>
      <p:graphicFrame>
        <p:nvGraphicFramePr>
          <p:cNvPr id="6" name="Content Placeholder 5">
            <a:extLst>
              <a:ext uri="{FF2B5EF4-FFF2-40B4-BE49-F238E27FC236}">
                <a16:creationId xmlns:a16="http://schemas.microsoft.com/office/drawing/2014/main" id="{166A1AF1-0218-4BB9-A33F-A885BF47E7F9}"/>
              </a:ext>
            </a:extLst>
          </p:cNvPr>
          <p:cNvGraphicFramePr>
            <a:graphicFrameLocks noGrp="1"/>
          </p:cNvGraphicFramePr>
          <p:nvPr>
            <p:ph idx="1"/>
            <p:extLst>
              <p:ext uri="{D42A27DB-BD31-4B8C-83A1-F6EECF244321}">
                <p14:modId xmlns:p14="http://schemas.microsoft.com/office/powerpoint/2010/main" val="950245123"/>
              </p:ext>
            </p:extLst>
          </p:nvPr>
        </p:nvGraphicFramePr>
        <p:xfrm>
          <a:off x="838200" y="1943442"/>
          <a:ext cx="10515600" cy="3548761"/>
        </p:xfrm>
        <a:graphic>
          <a:graphicData uri="http://schemas.openxmlformats.org/drawingml/2006/table">
            <a:tbl>
              <a:tblPr firstRow="1" firstCol="1" bandRow="1">
                <a:tableStyleId>{5C22544A-7EE6-4342-B048-85BDC9FD1C3A}</a:tableStyleId>
              </a:tblPr>
              <a:tblGrid>
                <a:gridCol w="2628900">
                  <a:extLst>
                    <a:ext uri="{9D8B030D-6E8A-4147-A177-3AD203B41FA5}">
                      <a16:colId xmlns:a16="http://schemas.microsoft.com/office/drawing/2014/main" val="2339659844"/>
                    </a:ext>
                  </a:extLst>
                </a:gridCol>
                <a:gridCol w="2628900">
                  <a:extLst>
                    <a:ext uri="{9D8B030D-6E8A-4147-A177-3AD203B41FA5}">
                      <a16:colId xmlns:a16="http://schemas.microsoft.com/office/drawing/2014/main" val="693043879"/>
                    </a:ext>
                  </a:extLst>
                </a:gridCol>
                <a:gridCol w="2628900">
                  <a:extLst>
                    <a:ext uri="{9D8B030D-6E8A-4147-A177-3AD203B41FA5}">
                      <a16:colId xmlns:a16="http://schemas.microsoft.com/office/drawing/2014/main" val="1348360038"/>
                    </a:ext>
                  </a:extLst>
                </a:gridCol>
                <a:gridCol w="2628900">
                  <a:extLst>
                    <a:ext uri="{9D8B030D-6E8A-4147-A177-3AD203B41FA5}">
                      <a16:colId xmlns:a16="http://schemas.microsoft.com/office/drawing/2014/main" val="1311692519"/>
                    </a:ext>
                  </a:extLst>
                </a:gridCol>
              </a:tblGrid>
              <a:tr h="0">
                <a:tc>
                  <a:txBody>
                    <a:bodyPr/>
                    <a:lstStyle/>
                    <a:p>
                      <a:pPr>
                        <a:lnSpc>
                          <a:spcPct val="107000"/>
                        </a:lnSpc>
                      </a:pPr>
                      <a:endParaRPr lang="en-US" sz="1200" dirty="0">
                        <a:effectLst/>
                        <a:latin typeface="+mn-lt"/>
                        <a:cs typeface="Times New Roman" panose="02020603050405020304" pitchFamily="18" charset="0"/>
                      </a:endParaRPr>
                    </a:p>
                  </a:txBody>
                  <a:tcPr marL="123825" marR="123825" marT="57150" marB="57150" anchor="ctr"/>
                </a:tc>
                <a:tc>
                  <a:txBody>
                    <a:bodyPr/>
                    <a:lstStyle/>
                    <a:p>
                      <a:pPr marL="0" marR="0" algn="ctr">
                        <a:lnSpc>
                          <a:spcPct val="107000"/>
                        </a:lnSpc>
                        <a:spcBef>
                          <a:spcPts val="0"/>
                        </a:spcBef>
                        <a:spcAft>
                          <a:spcPts val="1200"/>
                        </a:spcAft>
                      </a:pPr>
                      <a:r>
                        <a:rPr lang="en-US" sz="1200" dirty="0">
                          <a:effectLst/>
                          <a:latin typeface="+mn-lt"/>
                        </a:rPr>
                        <a:t>CPU</a:t>
                      </a:r>
                      <a:endParaRPr lang="en-US" sz="1200" dirty="0">
                        <a:effectLst/>
                        <a:latin typeface="+mn-lt"/>
                        <a:ea typeface="Calibri" panose="020F0502020204030204" pitchFamily="34" charset="0"/>
                        <a:cs typeface="Times New Roman" panose="02020603050405020304" pitchFamily="18" charset="0"/>
                      </a:endParaRPr>
                    </a:p>
                  </a:txBody>
                  <a:tcPr marL="123825" marR="123825" marT="57150" marB="57150" anchor="ctr"/>
                </a:tc>
                <a:tc>
                  <a:txBody>
                    <a:bodyPr/>
                    <a:lstStyle/>
                    <a:p>
                      <a:pPr marL="0" marR="0" algn="ctr">
                        <a:lnSpc>
                          <a:spcPct val="107000"/>
                        </a:lnSpc>
                        <a:spcBef>
                          <a:spcPts val="0"/>
                        </a:spcBef>
                        <a:spcAft>
                          <a:spcPts val="1200"/>
                        </a:spcAft>
                      </a:pPr>
                      <a:r>
                        <a:rPr lang="en-US" sz="1200">
                          <a:effectLst/>
                          <a:latin typeface="+mn-lt"/>
                        </a:rPr>
                        <a:t>RAM</a:t>
                      </a:r>
                      <a:endParaRPr lang="en-US" sz="1200" dirty="0">
                        <a:effectLst/>
                        <a:latin typeface="+mn-lt"/>
                        <a:ea typeface="Calibri" panose="020F0502020204030204" pitchFamily="34" charset="0"/>
                        <a:cs typeface="Times New Roman" panose="02020603050405020304" pitchFamily="18" charset="0"/>
                      </a:endParaRPr>
                    </a:p>
                  </a:txBody>
                  <a:tcPr marL="123825" marR="123825" marT="57150" marB="57150" anchor="ctr"/>
                </a:tc>
                <a:tc>
                  <a:txBody>
                    <a:bodyPr/>
                    <a:lstStyle/>
                    <a:p>
                      <a:pPr marL="0" marR="0" algn="ctr">
                        <a:lnSpc>
                          <a:spcPct val="107000"/>
                        </a:lnSpc>
                        <a:spcBef>
                          <a:spcPts val="0"/>
                        </a:spcBef>
                        <a:spcAft>
                          <a:spcPts val="1200"/>
                        </a:spcAft>
                      </a:pPr>
                      <a:r>
                        <a:rPr lang="en-US" sz="1200">
                          <a:effectLst/>
                          <a:latin typeface="+mn-lt"/>
                        </a:rPr>
                        <a:t>Hard Disk Memory</a:t>
                      </a:r>
                      <a:endParaRPr lang="en-US" sz="1200">
                        <a:effectLst/>
                        <a:latin typeface="+mn-lt"/>
                        <a:ea typeface="Calibri" panose="020F0502020204030204" pitchFamily="34" charset="0"/>
                        <a:cs typeface="Times New Roman" panose="02020603050405020304" pitchFamily="18" charset="0"/>
                      </a:endParaRPr>
                    </a:p>
                  </a:txBody>
                  <a:tcPr marL="123825" marR="123825" marT="57150" marB="57150" anchor="ctr"/>
                </a:tc>
                <a:extLst>
                  <a:ext uri="{0D108BD9-81ED-4DB2-BD59-A6C34878D82A}">
                    <a16:rowId xmlns:a16="http://schemas.microsoft.com/office/drawing/2014/main" val="666694532"/>
                  </a:ext>
                </a:extLst>
              </a:tr>
              <a:tr h="0">
                <a:tc>
                  <a:txBody>
                    <a:bodyPr/>
                    <a:lstStyle/>
                    <a:p>
                      <a:pPr marL="0" marR="0">
                        <a:lnSpc>
                          <a:spcPct val="107000"/>
                        </a:lnSpc>
                        <a:spcBef>
                          <a:spcPts val="0"/>
                        </a:spcBef>
                        <a:spcAft>
                          <a:spcPts val="1200"/>
                        </a:spcAft>
                      </a:pPr>
                      <a:r>
                        <a:rPr lang="en-US" sz="1200" dirty="0">
                          <a:effectLst/>
                          <a:latin typeface="+mn-lt"/>
                        </a:rPr>
                        <a:t>Idle</a:t>
                      </a:r>
                      <a:endParaRPr lang="en-US" sz="1200" dirty="0">
                        <a:effectLst/>
                        <a:latin typeface="+mn-lt"/>
                        <a:ea typeface="Calibri" panose="020F0502020204030204" pitchFamily="34" charset="0"/>
                        <a:cs typeface="Times New Roman" panose="02020603050405020304" pitchFamily="18" charset="0"/>
                      </a:endParaRPr>
                    </a:p>
                  </a:txBody>
                  <a:tcPr marL="123825" marR="123825" marT="57150" marB="57150" anchor="ctr"/>
                </a:tc>
                <a:tc>
                  <a:txBody>
                    <a:bodyPr/>
                    <a:lstStyle/>
                    <a:p>
                      <a:pPr marL="0" marR="0" lvl="0" indent="0" algn="l" defTabSz="914400" rtl="0" eaLnBrk="1" fontAlgn="auto" latinLnBrk="0" hangingPunct="1">
                        <a:lnSpc>
                          <a:spcPct val="107000"/>
                        </a:lnSpc>
                        <a:spcBef>
                          <a:spcPts val="0"/>
                        </a:spcBef>
                        <a:spcAft>
                          <a:spcPts val="1200"/>
                        </a:spcAft>
                        <a:buClrTx/>
                        <a:buSzTx/>
                        <a:buFontTx/>
                        <a:buNone/>
                        <a:tabLst/>
                        <a:defRPr/>
                      </a:pPr>
                      <a:r>
                        <a:rPr lang="en-US" sz="1200" b="0" kern="1200" dirty="0">
                          <a:solidFill>
                            <a:schemeClr val="dk1"/>
                          </a:solidFill>
                          <a:effectLst/>
                          <a:latin typeface="+mn-lt"/>
                          <a:ea typeface="+mn-ea"/>
                          <a:cs typeface="+mn-cs"/>
                        </a:rPr>
                        <a:t>0.17142857142857143</a:t>
                      </a:r>
                    </a:p>
                    <a:p>
                      <a:pPr marL="0" marR="0">
                        <a:lnSpc>
                          <a:spcPct val="107000"/>
                        </a:lnSpc>
                        <a:spcBef>
                          <a:spcPts val="0"/>
                        </a:spcBef>
                        <a:spcAft>
                          <a:spcPts val="1200"/>
                        </a:spcAft>
                      </a:pPr>
                      <a:endParaRPr lang="en-US" sz="1200" dirty="0">
                        <a:effectLst/>
                        <a:latin typeface="+mn-lt"/>
                        <a:ea typeface="Calibri" panose="020F0502020204030204" pitchFamily="34" charset="0"/>
                        <a:cs typeface="Times New Roman" panose="02020603050405020304" pitchFamily="18" charset="0"/>
                      </a:endParaRPr>
                    </a:p>
                  </a:txBody>
                  <a:tcPr marL="123825" marR="123825" marT="57150" marB="57150" anchor="ctr"/>
                </a:tc>
                <a:tc>
                  <a:txBody>
                    <a:bodyPr/>
                    <a:lstStyle/>
                    <a:p>
                      <a:pPr marL="0" marR="0" lvl="0" indent="0" algn="l" defTabSz="914400" rtl="0" eaLnBrk="1" fontAlgn="auto" latinLnBrk="0" hangingPunct="1">
                        <a:lnSpc>
                          <a:spcPct val="107000"/>
                        </a:lnSpc>
                        <a:spcBef>
                          <a:spcPts val="0"/>
                        </a:spcBef>
                        <a:spcAft>
                          <a:spcPts val="1200"/>
                        </a:spcAft>
                        <a:buClrTx/>
                        <a:buSzTx/>
                        <a:buFontTx/>
                        <a:buNone/>
                        <a:tabLst/>
                        <a:defRPr/>
                      </a:pPr>
                      <a:r>
                        <a:rPr lang="en-US" sz="1200" b="0" kern="1200" dirty="0">
                          <a:solidFill>
                            <a:schemeClr val="dk1"/>
                          </a:solidFill>
                          <a:effectLst/>
                          <a:latin typeface="+mn-lt"/>
                          <a:ea typeface="+mn-ea"/>
                          <a:cs typeface="+mn-cs"/>
                        </a:rPr>
                        <a:t>93.39999999999999</a:t>
                      </a:r>
                    </a:p>
                    <a:p>
                      <a:pPr marL="0" marR="0">
                        <a:lnSpc>
                          <a:spcPct val="107000"/>
                        </a:lnSpc>
                        <a:spcBef>
                          <a:spcPts val="0"/>
                        </a:spcBef>
                        <a:spcAft>
                          <a:spcPts val="1200"/>
                        </a:spcAft>
                      </a:pPr>
                      <a:endParaRPr lang="en-US" sz="1200" dirty="0">
                        <a:effectLst/>
                        <a:latin typeface="+mn-lt"/>
                        <a:ea typeface="Calibri" panose="020F0502020204030204" pitchFamily="34" charset="0"/>
                        <a:cs typeface="Times New Roman" panose="02020603050405020304" pitchFamily="18" charset="0"/>
                      </a:endParaRPr>
                    </a:p>
                  </a:txBody>
                  <a:tcPr marL="123825" marR="123825" marT="57150" marB="57150" anchor="ctr"/>
                </a:tc>
                <a:tc>
                  <a:txBody>
                    <a:bodyPr/>
                    <a:lstStyle/>
                    <a:p>
                      <a:pPr marL="0" marR="0" lvl="0" indent="0" algn="l" defTabSz="914400" rtl="0" eaLnBrk="1" fontAlgn="auto" latinLnBrk="0" hangingPunct="1">
                        <a:lnSpc>
                          <a:spcPct val="107000"/>
                        </a:lnSpc>
                        <a:spcBef>
                          <a:spcPts val="0"/>
                        </a:spcBef>
                        <a:spcAft>
                          <a:spcPts val="1200"/>
                        </a:spcAft>
                        <a:buClrTx/>
                        <a:buSzTx/>
                        <a:buFontTx/>
                        <a:buNone/>
                        <a:tabLst/>
                        <a:defRPr/>
                      </a:pPr>
                      <a:r>
                        <a:rPr lang="en-US" sz="1200" b="0" kern="1200" dirty="0">
                          <a:solidFill>
                            <a:schemeClr val="dk1"/>
                          </a:solidFill>
                          <a:effectLst/>
                          <a:latin typeface="+mn-lt"/>
                          <a:ea typeface="+mn-ea"/>
                          <a:cs typeface="+mn-cs"/>
                        </a:rPr>
                        <a:t>10374848512.0</a:t>
                      </a:r>
                    </a:p>
                    <a:p>
                      <a:pPr marL="0" marR="0">
                        <a:lnSpc>
                          <a:spcPct val="107000"/>
                        </a:lnSpc>
                        <a:spcBef>
                          <a:spcPts val="0"/>
                        </a:spcBef>
                        <a:spcAft>
                          <a:spcPts val="1200"/>
                        </a:spcAft>
                      </a:pPr>
                      <a:endParaRPr lang="en-US" sz="1200" dirty="0">
                        <a:effectLst/>
                        <a:latin typeface="+mn-lt"/>
                        <a:ea typeface="Calibri" panose="020F0502020204030204" pitchFamily="34" charset="0"/>
                        <a:cs typeface="Times New Roman" panose="02020603050405020304" pitchFamily="18" charset="0"/>
                      </a:endParaRPr>
                    </a:p>
                  </a:txBody>
                  <a:tcPr marL="123825" marR="123825" marT="57150" marB="57150" anchor="ctr"/>
                </a:tc>
                <a:extLst>
                  <a:ext uri="{0D108BD9-81ED-4DB2-BD59-A6C34878D82A}">
                    <a16:rowId xmlns:a16="http://schemas.microsoft.com/office/drawing/2014/main" val="2534050983"/>
                  </a:ext>
                </a:extLst>
              </a:tr>
              <a:tr h="0">
                <a:tc>
                  <a:txBody>
                    <a:bodyPr/>
                    <a:lstStyle/>
                    <a:p>
                      <a:pPr marL="0" marR="0">
                        <a:lnSpc>
                          <a:spcPct val="107000"/>
                        </a:lnSpc>
                        <a:spcBef>
                          <a:spcPts val="0"/>
                        </a:spcBef>
                        <a:spcAft>
                          <a:spcPts val="1200"/>
                        </a:spcAft>
                      </a:pPr>
                      <a:r>
                        <a:rPr lang="en-US" sz="1200">
                          <a:effectLst/>
                          <a:latin typeface="+mn-lt"/>
                        </a:rPr>
                        <a:t>Max Observed Under Load A</a:t>
                      </a:r>
                      <a:endParaRPr lang="en-US" sz="1200">
                        <a:effectLst/>
                        <a:latin typeface="+mn-lt"/>
                        <a:ea typeface="Calibri" panose="020F0502020204030204" pitchFamily="34" charset="0"/>
                        <a:cs typeface="Times New Roman" panose="02020603050405020304" pitchFamily="18" charset="0"/>
                      </a:endParaRPr>
                    </a:p>
                  </a:txBody>
                  <a:tcPr marL="123825" marR="123825" marT="57150" marB="57150" anchor="ctr"/>
                </a:tc>
                <a:tc>
                  <a:txBody>
                    <a:bodyPr/>
                    <a:lstStyle/>
                    <a:p>
                      <a:r>
                        <a:rPr lang="en-US" sz="1200" b="0" kern="1200" dirty="0">
                          <a:solidFill>
                            <a:schemeClr val="dk1"/>
                          </a:solidFill>
                          <a:effectLst/>
                          <a:latin typeface="+mn-lt"/>
                          <a:ea typeface="+mn-ea"/>
                          <a:cs typeface="+mn-cs"/>
                        </a:rPr>
                        <a:t>21.3</a:t>
                      </a:r>
                    </a:p>
                  </a:txBody>
                  <a:tcPr marL="123825" marR="123825" marT="57150" marB="57150" anchor="ctr"/>
                </a:tc>
                <a:tc>
                  <a:txBody>
                    <a:bodyPr/>
                    <a:lstStyle/>
                    <a:p>
                      <a:r>
                        <a:rPr lang="en-US" sz="1200" b="0" kern="1200" dirty="0">
                          <a:solidFill>
                            <a:schemeClr val="dk1"/>
                          </a:solidFill>
                          <a:effectLst/>
                          <a:latin typeface="+mn-lt"/>
                          <a:ea typeface="+mn-ea"/>
                          <a:cs typeface="+mn-cs"/>
                        </a:rPr>
                        <a:t>96.3</a:t>
                      </a:r>
                    </a:p>
                  </a:txBody>
                  <a:tcPr marL="123825" marR="123825" marT="57150" marB="57150" anchor="ctr"/>
                </a:tc>
                <a:tc>
                  <a:txBody>
                    <a:bodyPr/>
                    <a:lstStyle/>
                    <a:p>
                      <a:pPr marL="0" marR="0" lvl="0" indent="0" algn="l" defTabSz="914400" rtl="0" eaLnBrk="1" fontAlgn="auto" latinLnBrk="0" hangingPunct="1">
                        <a:lnSpc>
                          <a:spcPct val="107000"/>
                        </a:lnSpc>
                        <a:spcBef>
                          <a:spcPts val="0"/>
                        </a:spcBef>
                        <a:spcAft>
                          <a:spcPts val="1200"/>
                        </a:spcAft>
                        <a:buClrTx/>
                        <a:buSzTx/>
                        <a:buFontTx/>
                        <a:buNone/>
                        <a:tabLst/>
                        <a:defRPr/>
                      </a:pPr>
                      <a:r>
                        <a:rPr lang="en-US" sz="1200" b="0" kern="1200" dirty="0">
                          <a:solidFill>
                            <a:schemeClr val="dk1"/>
                          </a:solidFill>
                          <a:effectLst/>
                          <a:latin typeface="+mn-lt"/>
                          <a:ea typeface="+mn-ea"/>
                          <a:cs typeface="+mn-cs"/>
                        </a:rPr>
                        <a:t>10375655424</a:t>
                      </a:r>
                    </a:p>
                    <a:p>
                      <a:pPr marL="0" marR="0">
                        <a:lnSpc>
                          <a:spcPct val="107000"/>
                        </a:lnSpc>
                        <a:spcBef>
                          <a:spcPts val="0"/>
                        </a:spcBef>
                        <a:spcAft>
                          <a:spcPts val="1200"/>
                        </a:spcAft>
                      </a:pPr>
                      <a:endParaRPr lang="en-US" sz="1200" dirty="0">
                        <a:effectLst/>
                        <a:latin typeface="+mn-lt"/>
                        <a:ea typeface="Calibri" panose="020F0502020204030204" pitchFamily="34" charset="0"/>
                        <a:cs typeface="Times New Roman" panose="02020603050405020304" pitchFamily="18" charset="0"/>
                      </a:endParaRPr>
                    </a:p>
                  </a:txBody>
                  <a:tcPr marL="123825" marR="123825" marT="57150" marB="57150" anchor="ctr"/>
                </a:tc>
                <a:extLst>
                  <a:ext uri="{0D108BD9-81ED-4DB2-BD59-A6C34878D82A}">
                    <a16:rowId xmlns:a16="http://schemas.microsoft.com/office/drawing/2014/main" val="1314206293"/>
                  </a:ext>
                </a:extLst>
              </a:tr>
              <a:tr h="0">
                <a:tc>
                  <a:txBody>
                    <a:bodyPr/>
                    <a:lstStyle/>
                    <a:p>
                      <a:pPr marL="0" marR="0">
                        <a:lnSpc>
                          <a:spcPct val="107000"/>
                        </a:lnSpc>
                        <a:spcBef>
                          <a:spcPts val="0"/>
                        </a:spcBef>
                        <a:spcAft>
                          <a:spcPts val="1200"/>
                        </a:spcAft>
                      </a:pPr>
                      <a:r>
                        <a:rPr lang="en-US" sz="1200">
                          <a:effectLst/>
                          <a:latin typeface="+mn-lt"/>
                        </a:rPr>
                        <a:t>Average Observed Under Load A</a:t>
                      </a:r>
                      <a:endParaRPr lang="en-US" sz="1200">
                        <a:effectLst/>
                        <a:latin typeface="+mn-lt"/>
                        <a:ea typeface="Calibri" panose="020F0502020204030204" pitchFamily="34" charset="0"/>
                        <a:cs typeface="Times New Roman" panose="02020603050405020304" pitchFamily="18" charset="0"/>
                      </a:endParaRPr>
                    </a:p>
                  </a:txBody>
                  <a:tcPr marL="123825" marR="123825" marT="57150" marB="57150" anchor="ctr"/>
                </a:tc>
                <a:tc>
                  <a:txBody>
                    <a:bodyPr/>
                    <a:lstStyle/>
                    <a:p>
                      <a:pPr marL="0" marR="0" lvl="0" indent="0" algn="l" defTabSz="914400" rtl="0" eaLnBrk="1" fontAlgn="auto" latinLnBrk="0" hangingPunct="1">
                        <a:lnSpc>
                          <a:spcPct val="107000"/>
                        </a:lnSpc>
                        <a:spcBef>
                          <a:spcPts val="0"/>
                        </a:spcBef>
                        <a:spcAft>
                          <a:spcPts val="1200"/>
                        </a:spcAft>
                        <a:buClrTx/>
                        <a:buSzTx/>
                        <a:buFontTx/>
                        <a:buNone/>
                        <a:tabLst/>
                        <a:defRPr/>
                      </a:pPr>
                      <a:r>
                        <a:rPr lang="en-US" sz="1200" b="0" kern="1200" dirty="0">
                          <a:solidFill>
                            <a:schemeClr val="dk1"/>
                          </a:solidFill>
                          <a:effectLst/>
                          <a:latin typeface="+mn-lt"/>
                          <a:ea typeface="+mn-ea"/>
                          <a:cs typeface="+mn-cs"/>
                        </a:rPr>
                        <a:t>7.466666666666666</a:t>
                      </a:r>
                    </a:p>
                    <a:p>
                      <a:pPr marL="0" marR="0">
                        <a:lnSpc>
                          <a:spcPct val="107000"/>
                        </a:lnSpc>
                        <a:spcBef>
                          <a:spcPts val="0"/>
                        </a:spcBef>
                        <a:spcAft>
                          <a:spcPts val="1200"/>
                        </a:spcAft>
                      </a:pPr>
                      <a:endParaRPr lang="en-US" sz="1200" dirty="0">
                        <a:effectLst/>
                        <a:latin typeface="+mn-lt"/>
                        <a:ea typeface="Calibri" panose="020F0502020204030204" pitchFamily="34" charset="0"/>
                        <a:cs typeface="Times New Roman" panose="02020603050405020304" pitchFamily="18" charset="0"/>
                      </a:endParaRPr>
                    </a:p>
                  </a:txBody>
                  <a:tcPr marL="123825" marR="123825" marT="57150" marB="57150" anchor="ctr"/>
                </a:tc>
                <a:tc>
                  <a:txBody>
                    <a:bodyPr/>
                    <a:lstStyle/>
                    <a:p>
                      <a:pPr marL="0" marR="0" lvl="0" indent="0" algn="l" defTabSz="914400" rtl="0" eaLnBrk="1" fontAlgn="auto" latinLnBrk="0" hangingPunct="1">
                        <a:lnSpc>
                          <a:spcPct val="107000"/>
                        </a:lnSpc>
                        <a:spcBef>
                          <a:spcPts val="0"/>
                        </a:spcBef>
                        <a:spcAft>
                          <a:spcPts val="1200"/>
                        </a:spcAft>
                        <a:buClrTx/>
                        <a:buSzTx/>
                        <a:buFontTx/>
                        <a:buNone/>
                        <a:tabLst/>
                        <a:defRPr/>
                      </a:pPr>
                      <a:r>
                        <a:rPr lang="en-US" sz="1200" b="0" kern="1200" dirty="0">
                          <a:solidFill>
                            <a:schemeClr val="dk1"/>
                          </a:solidFill>
                          <a:effectLst/>
                          <a:latin typeface="+mn-lt"/>
                          <a:ea typeface="+mn-ea"/>
                          <a:cs typeface="+mn-cs"/>
                        </a:rPr>
                        <a:t>94.08749999999999</a:t>
                      </a:r>
                    </a:p>
                    <a:p>
                      <a:pPr marL="0" marR="0">
                        <a:lnSpc>
                          <a:spcPct val="107000"/>
                        </a:lnSpc>
                        <a:spcBef>
                          <a:spcPts val="0"/>
                        </a:spcBef>
                        <a:spcAft>
                          <a:spcPts val="1200"/>
                        </a:spcAft>
                      </a:pPr>
                      <a:endParaRPr lang="en-US" sz="1200" dirty="0">
                        <a:effectLst/>
                        <a:latin typeface="+mn-lt"/>
                        <a:ea typeface="Calibri" panose="020F0502020204030204" pitchFamily="34" charset="0"/>
                        <a:cs typeface="Times New Roman" panose="02020603050405020304" pitchFamily="18" charset="0"/>
                      </a:endParaRPr>
                    </a:p>
                  </a:txBody>
                  <a:tcPr marL="123825" marR="123825" marT="57150" marB="57150" anchor="ctr"/>
                </a:tc>
                <a:tc>
                  <a:txBody>
                    <a:bodyPr/>
                    <a:lstStyle/>
                    <a:p>
                      <a:pPr marL="0" marR="0" lvl="0" indent="0" algn="l" defTabSz="914400" rtl="0" eaLnBrk="1" fontAlgn="auto" latinLnBrk="0" hangingPunct="1">
                        <a:lnSpc>
                          <a:spcPct val="107000"/>
                        </a:lnSpc>
                        <a:spcBef>
                          <a:spcPts val="0"/>
                        </a:spcBef>
                        <a:spcAft>
                          <a:spcPts val="1200"/>
                        </a:spcAft>
                        <a:buClrTx/>
                        <a:buSzTx/>
                        <a:buFontTx/>
                        <a:buNone/>
                        <a:tabLst/>
                        <a:defRPr/>
                      </a:pPr>
                      <a:r>
                        <a:rPr lang="en-US" sz="1200" b="0" kern="1200" dirty="0">
                          <a:solidFill>
                            <a:schemeClr val="dk1"/>
                          </a:solidFill>
                          <a:effectLst/>
                          <a:latin typeface="+mn-lt"/>
                          <a:ea typeface="+mn-ea"/>
                          <a:cs typeface="+mn-cs"/>
                        </a:rPr>
                        <a:t>10368999594.666666</a:t>
                      </a:r>
                    </a:p>
                    <a:p>
                      <a:pPr marL="0" marR="0">
                        <a:lnSpc>
                          <a:spcPct val="107000"/>
                        </a:lnSpc>
                        <a:spcBef>
                          <a:spcPts val="0"/>
                        </a:spcBef>
                        <a:spcAft>
                          <a:spcPts val="1200"/>
                        </a:spcAft>
                      </a:pPr>
                      <a:endParaRPr lang="en-US" sz="1200" dirty="0">
                        <a:effectLst/>
                        <a:latin typeface="+mn-lt"/>
                        <a:ea typeface="Calibri" panose="020F0502020204030204" pitchFamily="34" charset="0"/>
                        <a:cs typeface="Times New Roman" panose="02020603050405020304" pitchFamily="18" charset="0"/>
                      </a:endParaRPr>
                    </a:p>
                  </a:txBody>
                  <a:tcPr marL="123825" marR="123825" marT="57150" marB="57150" anchor="ctr"/>
                </a:tc>
                <a:extLst>
                  <a:ext uri="{0D108BD9-81ED-4DB2-BD59-A6C34878D82A}">
                    <a16:rowId xmlns:a16="http://schemas.microsoft.com/office/drawing/2014/main" val="4108099798"/>
                  </a:ext>
                </a:extLst>
              </a:tr>
              <a:tr h="0">
                <a:tc>
                  <a:txBody>
                    <a:bodyPr/>
                    <a:lstStyle/>
                    <a:p>
                      <a:pPr marL="0" marR="0">
                        <a:lnSpc>
                          <a:spcPct val="107000"/>
                        </a:lnSpc>
                        <a:spcBef>
                          <a:spcPts val="0"/>
                        </a:spcBef>
                        <a:spcAft>
                          <a:spcPts val="1200"/>
                        </a:spcAft>
                      </a:pPr>
                      <a:r>
                        <a:rPr lang="en-US" sz="1200">
                          <a:effectLst/>
                          <a:latin typeface="+mn-lt"/>
                        </a:rPr>
                        <a:t>Max Observed Under Load B</a:t>
                      </a:r>
                      <a:endParaRPr lang="en-US" sz="1200">
                        <a:effectLst/>
                        <a:latin typeface="+mn-lt"/>
                        <a:ea typeface="Calibri" panose="020F0502020204030204" pitchFamily="34" charset="0"/>
                        <a:cs typeface="Times New Roman" panose="02020603050405020304" pitchFamily="18" charset="0"/>
                      </a:endParaRPr>
                    </a:p>
                  </a:txBody>
                  <a:tcPr marL="123825" marR="123825" marT="57150" marB="57150" anchor="ctr"/>
                </a:tc>
                <a:tc>
                  <a:txBody>
                    <a:bodyPr/>
                    <a:lstStyle/>
                    <a:p>
                      <a:pPr marL="0" marR="0" lvl="0" indent="0" algn="l" defTabSz="914400" rtl="0" eaLnBrk="1" fontAlgn="auto" latinLnBrk="0" hangingPunct="1">
                        <a:lnSpc>
                          <a:spcPct val="107000"/>
                        </a:lnSpc>
                        <a:spcBef>
                          <a:spcPts val="0"/>
                        </a:spcBef>
                        <a:spcAft>
                          <a:spcPts val="1200"/>
                        </a:spcAft>
                        <a:buClrTx/>
                        <a:buSzTx/>
                        <a:buFontTx/>
                        <a:buNone/>
                        <a:tabLst/>
                        <a:defRPr/>
                      </a:pPr>
                      <a:r>
                        <a:rPr lang="en-US" sz="1200" b="0" kern="1200" dirty="0">
                          <a:solidFill>
                            <a:schemeClr val="dk1"/>
                          </a:solidFill>
                          <a:effectLst/>
                          <a:latin typeface="+mn-lt"/>
                          <a:ea typeface="+mn-ea"/>
                          <a:cs typeface="+mn-cs"/>
                        </a:rPr>
                        <a:t>19.0</a:t>
                      </a:r>
                    </a:p>
                    <a:p>
                      <a:pPr marL="0" marR="0">
                        <a:lnSpc>
                          <a:spcPct val="107000"/>
                        </a:lnSpc>
                        <a:spcBef>
                          <a:spcPts val="0"/>
                        </a:spcBef>
                        <a:spcAft>
                          <a:spcPts val="1200"/>
                        </a:spcAft>
                      </a:pPr>
                      <a:endParaRPr lang="en-US" sz="1200" dirty="0">
                        <a:effectLst/>
                        <a:latin typeface="+mn-lt"/>
                        <a:ea typeface="Calibri" panose="020F0502020204030204" pitchFamily="34" charset="0"/>
                        <a:cs typeface="Times New Roman" panose="02020603050405020304" pitchFamily="18" charset="0"/>
                      </a:endParaRPr>
                    </a:p>
                  </a:txBody>
                  <a:tcPr marL="123825" marR="123825" marT="57150" marB="57150" anchor="ctr"/>
                </a:tc>
                <a:tc>
                  <a:txBody>
                    <a:bodyPr/>
                    <a:lstStyle/>
                    <a:p>
                      <a:pPr marL="0" marR="0" lvl="0" indent="0" algn="l" defTabSz="914400" rtl="0" eaLnBrk="1" fontAlgn="auto" latinLnBrk="0" hangingPunct="1">
                        <a:lnSpc>
                          <a:spcPct val="107000"/>
                        </a:lnSpc>
                        <a:spcBef>
                          <a:spcPts val="0"/>
                        </a:spcBef>
                        <a:spcAft>
                          <a:spcPts val="1200"/>
                        </a:spcAft>
                        <a:buClrTx/>
                        <a:buSzTx/>
                        <a:buFontTx/>
                        <a:buNone/>
                        <a:tabLst/>
                        <a:defRPr/>
                      </a:pPr>
                      <a:r>
                        <a:rPr lang="en-US" sz="1200" b="0" kern="1200" dirty="0">
                          <a:solidFill>
                            <a:schemeClr val="dk1"/>
                          </a:solidFill>
                          <a:effectLst/>
                          <a:latin typeface="+mn-lt"/>
                          <a:ea typeface="+mn-ea"/>
                          <a:cs typeface="+mn-cs"/>
                        </a:rPr>
                        <a:t>95.7</a:t>
                      </a:r>
                    </a:p>
                    <a:p>
                      <a:pPr marL="0" marR="0">
                        <a:lnSpc>
                          <a:spcPct val="107000"/>
                        </a:lnSpc>
                        <a:spcBef>
                          <a:spcPts val="0"/>
                        </a:spcBef>
                        <a:spcAft>
                          <a:spcPts val="1200"/>
                        </a:spcAft>
                      </a:pPr>
                      <a:endParaRPr lang="en-US" sz="1200" dirty="0">
                        <a:effectLst/>
                        <a:latin typeface="+mn-lt"/>
                        <a:ea typeface="Calibri" panose="020F0502020204030204" pitchFamily="34" charset="0"/>
                        <a:cs typeface="Times New Roman" panose="02020603050405020304" pitchFamily="18" charset="0"/>
                      </a:endParaRPr>
                    </a:p>
                  </a:txBody>
                  <a:tcPr marL="123825" marR="123825" marT="57150" marB="57150" anchor="ctr"/>
                </a:tc>
                <a:tc>
                  <a:txBody>
                    <a:bodyPr/>
                    <a:lstStyle/>
                    <a:p>
                      <a:pPr marL="0" marR="0" lvl="0" indent="0" algn="l" defTabSz="914400" rtl="0" eaLnBrk="1" fontAlgn="auto" latinLnBrk="0" hangingPunct="1">
                        <a:lnSpc>
                          <a:spcPct val="107000"/>
                        </a:lnSpc>
                        <a:spcBef>
                          <a:spcPts val="0"/>
                        </a:spcBef>
                        <a:spcAft>
                          <a:spcPts val="1200"/>
                        </a:spcAft>
                        <a:buClrTx/>
                        <a:buSzTx/>
                        <a:buFontTx/>
                        <a:buNone/>
                        <a:tabLst/>
                        <a:defRPr/>
                      </a:pPr>
                      <a:r>
                        <a:rPr lang="en-US" sz="1200" b="0" kern="1200" dirty="0">
                          <a:solidFill>
                            <a:schemeClr val="dk1"/>
                          </a:solidFill>
                          <a:effectLst/>
                          <a:latin typeface="+mn-lt"/>
                          <a:ea typeface="+mn-ea"/>
                          <a:cs typeface="+mn-cs"/>
                        </a:rPr>
                        <a:t>10379653120</a:t>
                      </a:r>
                    </a:p>
                    <a:p>
                      <a:pPr marL="0" marR="0">
                        <a:lnSpc>
                          <a:spcPct val="107000"/>
                        </a:lnSpc>
                        <a:spcBef>
                          <a:spcPts val="0"/>
                        </a:spcBef>
                        <a:spcAft>
                          <a:spcPts val="1200"/>
                        </a:spcAft>
                      </a:pPr>
                      <a:endParaRPr lang="en-US" sz="1200" dirty="0">
                        <a:effectLst/>
                        <a:latin typeface="+mn-lt"/>
                        <a:ea typeface="Calibri" panose="020F0502020204030204" pitchFamily="34" charset="0"/>
                        <a:cs typeface="Times New Roman" panose="02020603050405020304" pitchFamily="18" charset="0"/>
                      </a:endParaRPr>
                    </a:p>
                  </a:txBody>
                  <a:tcPr marL="123825" marR="123825" marT="57150" marB="57150" anchor="ctr"/>
                </a:tc>
                <a:extLst>
                  <a:ext uri="{0D108BD9-81ED-4DB2-BD59-A6C34878D82A}">
                    <a16:rowId xmlns:a16="http://schemas.microsoft.com/office/drawing/2014/main" val="3282321141"/>
                  </a:ext>
                </a:extLst>
              </a:tr>
              <a:tr h="0">
                <a:tc>
                  <a:txBody>
                    <a:bodyPr/>
                    <a:lstStyle/>
                    <a:p>
                      <a:pPr marL="0" marR="0">
                        <a:lnSpc>
                          <a:spcPct val="107000"/>
                        </a:lnSpc>
                        <a:spcBef>
                          <a:spcPts val="0"/>
                        </a:spcBef>
                        <a:spcAft>
                          <a:spcPts val="1200"/>
                        </a:spcAft>
                      </a:pPr>
                      <a:r>
                        <a:rPr lang="en-US" sz="1200">
                          <a:effectLst/>
                          <a:latin typeface="+mn-lt"/>
                        </a:rPr>
                        <a:t>Average Observed Under Load B</a:t>
                      </a:r>
                      <a:endParaRPr lang="en-US" sz="1200">
                        <a:effectLst/>
                        <a:latin typeface="+mn-lt"/>
                        <a:ea typeface="Calibri" panose="020F0502020204030204" pitchFamily="34" charset="0"/>
                        <a:cs typeface="Times New Roman" panose="02020603050405020304" pitchFamily="18" charset="0"/>
                      </a:endParaRPr>
                    </a:p>
                  </a:txBody>
                  <a:tcPr marL="123825" marR="123825" marT="57150" marB="57150" anchor="ctr"/>
                </a:tc>
                <a:tc>
                  <a:txBody>
                    <a:bodyPr/>
                    <a:lstStyle/>
                    <a:p>
                      <a:pPr marL="0" marR="0" lvl="0" indent="0" algn="l" defTabSz="914400" rtl="0" eaLnBrk="1" fontAlgn="auto" latinLnBrk="0" hangingPunct="1">
                        <a:lnSpc>
                          <a:spcPct val="107000"/>
                        </a:lnSpc>
                        <a:spcBef>
                          <a:spcPts val="0"/>
                        </a:spcBef>
                        <a:spcAft>
                          <a:spcPts val="1200"/>
                        </a:spcAft>
                        <a:buClrTx/>
                        <a:buSzTx/>
                        <a:buFontTx/>
                        <a:buNone/>
                        <a:tabLst/>
                        <a:defRPr/>
                      </a:pPr>
                      <a:r>
                        <a:rPr lang="en-US" sz="1200" b="0" kern="1200" dirty="0">
                          <a:solidFill>
                            <a:schemeClr val="dk1"/>
                          </a:solidFill>
                          <a:effectLst/>
                          <a:latin typeface="+mn-lt"/>
                          <a:ea typeface="+mn-ea"/>
                          <a:cs typeface="+mn-cs"/>
                        </a:rPr>
                        <a:t>11.285714285714286</a:t>
                      </a:r>
                    </a:p>
                    <a:p>
                      <a:pPr marL="0" marR="0">
                        <a:lnSpc>
                          <a:spcPct val="107000"/>
                        </a:lnSpc>
                        <a:spcBef>
                          <a:spcPts val="0"/>
                        </a:spcBef>
                        <a:spcAft>
                          <a:spcPts val="1200"/>
                        </a:spcAft>
                      </a:pPr>
                      <a:endParaRPr lang="en-US" sz="1200" dirty="0">
                        <a:effectLst/>
                        <a:latin typeface="+mn-lt"/>
                        <a:ea typeface="Calibri" panose="020F0502020204030204" pitchFamily="34" charset="0"/>
                        <a:cs typeface="Times New Roman" panose="02020603050405020304" pitchFamily="18" charset="0"/>
                      </a:endParaRPr>
                    </a:p>
                  </a:txBody>
                  <a:tcPr marL="123825" marR="123825" marT="57150" marB="57150" anchor="ctr"/>
                </a:tc>
                <a:tc>
                  <a:txBody>
                    <a:bodyPr/>
                    <a:lstStyle/>
                    <a:p>
                      <a:pPr marL="0" marR="0" lvl="0" indent="0" algn="l" defTabSz="914400" rtl="0" eaLnBrk="1" fontAlgn="auto" latinLnBrk="0" hangingPunct="1">
                        <a:lnSpc>
                          <a:spcPct val="107000"/>
                        </a:lnSpc>
                        <a:spcBef>
                          <a:spcPts val="0"/>
                        </a:spcBef>
                        <a:spcAft>
                          <a:spcPts val="1200"/>
                        </a:spcAft>
                        <a:buClrTx/>
                        <a:buSzTx/>
                        <a:buFontTx/>
                        <a:buNone/>
                        <a:tabLst/>
                        <a:defRPr/>
                      </a:pPr>
                      <a:r>
                        <a:rPr lang="en-US" sz="1200" b="0" kern="1200" dirty="0">
                          <a:solidFill>
                            <a:schemeClr val="dk1"/>
                          </a:solidFill>
                          <a:effectLst/>
                          <a:latin typeface="+mn-lt"/>
                          <a:ea typeface="+mn-ea"/>
                          <a:cs typeface="+mn-cs"/>
                        </a:rPr>
                        <a:t>95.10000000000001</a:t>
                      </a:r>
                    </a:p>
                    <a:p>
                      <a:pPr marL="0" marR="0">
                        <a:lnSpc>
                          <a:spcPct val="107000"/>
                        </a:lnSpc>
                        <a:spcBef>
                          <a:spcPts val="0"/>
                        </a:spcBef>
                        <a:spcAft>
                          <a:spcPts val="1200"/>
                        </a:spcAft>
                      </a:pPr>
                      <a:endParaRPr lang="en-US" sz="1200" dirty="0">
                        <a:effectLst/>
                        <a:latin typeface="+mn-lt"/>
                        <a:ea typeface="Calibri" panose="020F0502020204030204" pitchFamily="34" charset="0"/>
                        <a:cs typeface="Times New Roman" panose="02020603050405020304" pitchFamily="18" charset="0"/>
                      </a:endParaRPr>
                    </a:p>
                  </a:txBody>
                  <a:tcPr marL="123825" marR="123825" marT="57150" marB="57150" anchor="ctr"/>
                </a:tc>
                <a:tc>
                  <a:txBody>
                    <a:bodyPr/>
                    <a:lstStyle/>
                    <a:p>
                      <a:pPr marL="0" marR="0" lvl="0" indent="0" algn="l" defTabSz="914400" rtl="0" eaLnBrk="1" fontAlgn="auto" latinLnBrk="0" hangingPunct="1">
                        <a:lnSpc>
                          <a:spcPct val="107000"/>
                        </a:lnSpc>
                        <a:spcBef>
                          <a:spcPts val="0"/>
                        </a:spcBef>
                        <a:spcAft>
                          <a:spcPts val="1200"/>
                        </a:spcAft>
                        <a:buClrTx/>
                        <a:buSzTx/>
                        <a:buFontTx/>
                        <a:buNone/>
                        <a:tabLst/>
                        <a:defRPr/>
                      </a:pPr>
                      <a:r>
                        <a:rPr lang="en-US" sz="1200" b="0" kern="1200" dirty="0">
                          <a:solidFill>
                            <a:schemeClr val="dk1"/>
                          </a:solidFill>
                          <a:effectLst/>
                          <a:latin typeface="+mn-lt"/>
                          <a:ea typeface="+mn-ea"/>
                          <a:cs typeface="+mn-cs"/>
                        </a:rPr>
                        <a:t>10376818688.0</a:t>
                      </a:r>
                    </a:p>
                    <a:p>
                      <a:pPr marL="0" marR="0">
                        <a:lnSpc>
                          <a:spcPct val="107000"/>
                        </a:lnSpc>
                        <a:spcBef>
                          <a:spcPts val="0"/>
                        </a:spcBef>
                        <a:spcAft>
                          <a:spcPts val="1200"/>
                        </a:spcAft>
                      </a:pPr>
                      <a:endParaRPr lang="en-US" sz="1200" dirty="0">
                        <a:effectLst/>
                        <a:latin typeface="+mn-lt"/>
                        <a:ea typeface="Calibri" panose="020F0502020204030204" pitchFamily="34" charset="0"/>
                        <a:cs typeface="Times New Roman" panose="02020603050405020304" pitchFamily="18" charset="0"/>
                      </a:endParaRPr>
                    </a:p>
                  </a:txBody>
                  <a:tcPr marL="123825" marR="123825" marT="57150" marB="57150" anchor="ctr"/>
                </a:tc>
                <a:extLst>
                  <a:ext uri="{0D108BD9-81ED-4DB2-BD59-A6C34878D82A}">
                    <a16:rowId xmlns:a16="http://schemas.microsoft.com/office/drawing/2014/main" val="430450008"/>
                  </a:ext>
                </a:extLst>
              </a:tr>
            </a:tbl>
          </a:graphicData>
        </a:graphic>
      </p:graphicFrame>
    </p:spTree>
    <p:extLst>
      <p:ext uri="{BB962C8B-B14F-4D97-AF65-F5344CB8AC3E}">
        <p14:creationId xmlns:p14="http://schemas.microsoft.com/office/powerpoint/2010/main" val="23383968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7CD1D2-42B0-4FD8-BAD1-8436B23475AD}"/>
              </a:ext>
            </a:extLst>
          </p:cNvPr>
          <p:cNvSpPr>
            <a:spLocks noGrp="1"/>
          </p:cNvSpPr>
          <p:nvPr>
            <p:ph type="title"/>
          </p:nvPr>
        </p:nvSpPr>
        <p:spPr/>
        <p:txBody>
          <a:bodyPr/>
          <a:lstStyle/>
          <a:p>
            <a:r>
              <a:rPr lang="en-US" dirty="0"/>
              <a:t>Qualitative Data</a:t>
            </a:r>
          </a:p>
        </p:txBody>
      </p:sp>
      <p:graphicFrame>
        <p:nvGraphicFramePr>
          <p:cNvPr id="4" name="Content Placeholder 3">
            <a:extLst>
              <a:ext uri="{FF2B5EF4-FFF2-40B4-BE49-F238E27FC236}">
                <a16:creationId xmlns:a16="http://schemas.microsoft.com/office/drawing/2014/main" id="{A4559FE8-3479-4A10-BC48-00518C8E18B5}"/>
              </a:ext>
            </a:extLst>
          </p:cNvPr>
          <p:cNvGraphicFramePr>
            <a:graphicFrameLocks noGrp="1"/>
          </p:cNvGraphicFramePr>
          <p:nvPr>
            <p:ph idx="1"/>
            <p:extLst>
              <p:ext uri="{D42A27DB-BD31-4B8C-83A1-F6EECF244321}">
                <p14:modId xmlns:p14="http://schemas.microsoft.com/office/powerpoint/2010/main" val="3887678915"/>
              </p:ext>
            </p:extLst>
          </p:nvPr>
        </p:nvGraphicFramePr>
        <p:xfrm>
          <a:off x="838200" y="2078608"/>
          <a:ext cx="10515600" cy="4390390"/>
        </p:xfrm>
        <a:graphic>
          <a:graphicData uri="http://schemas.openxmlformats.org/drawingml/2006/table">
            <a:tbl>
              <a:tblPr firstRow="1" firstCol="1" bandRow="1">
                <a:tableStyleId>{5C22544A-7EE6-4342-B048-85BDC9FD1C3A}</a:tableStyleId>
              </a:tblPr>
              <a:tblGrid>
                <a:gridCol w="5257800">
                  <a:extLst>
                    <a:ext uri="{9D8B030D-6E8A-4147-A177-3AD203B41FA5}">
                      <a16:colId xmlns:a16="http://schemas.microsoft.com/office/drawing/2014/main" val="2816784354"/>
                    </a:ext>
                  </a:extLst>
                </a:gridCol>
                <a:gridCol w="5257800">
                  <a:extLst>
                    <a:ext uri="{9D8B030D-6E8A-4147-A177-3AD203B41FA5}">
                      <a16:colId xmlns:a16="http://schemas.microsoft.com/office/drawing/2014/main" val="2451273585"/>
                    </a:ext>
                  </a:extLst>
                </a:gridCol>
              </a:tblGrid>
              <a:tr h="0">
                <a:tc>
                  <a:txBody>
                    <a:bodyPr/>
                    <a:lstStyle/>
                    <a:p>
                      <a:pPr marL="0" marR="0" algn="ctr">
                        <a:lnSpc>
                          <a:spcPct val="107000"/>
                        </a:lnSpc>
                        <a:spcBef>
                          <a:spcPts val="0"/>
                        </a:spcBef>
                        <a:spcAft>
                          <a:spcPts val="0"/>
                        </a:spcAft>
                      </a:pPr>
                      <a:r>
                        <a:rPr lang="en-US" sz="1200" dirty="0">
                          <a:effectLst/>
                        </a:rPr>
                        <a:t>Metric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123825" marR="123825" marT="57150" marB="57150" anchor="ctr"/>
                </a:tc>
                <a:tc>
                  <a:txBody>
                    <a:bodyPr/>
                    <a:lstStyle/>
                    <a:p>
                      <a:pPr marL="0" marR="0" algn="ctr">
                        <a:lnSpc>
                          <a:spcPct val="107000"/>
                        </a:lnSpc>
                        <a:spcBef>
                          <a:spcPts val="0"/>
                        </a:spcBef>
                        <a:spcAft>
                          <a:spcPts val="0"/>
                        </a:spcAft>
                      </a:pPr>
                      <a:r>
                        <a:rPr lang="en-US" sz="1200">
                          <a:effectLst/>
                        </a:rPr>
                        <a:t>Value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123825" marR="123825" marT="57150" marB="57150" anchor="ctr"/>
                </a:tc>
                <a:extLst>
                  <a:ext uri="{0D108BD9-81ED-4DB2-BD59-A6C34878D82A}">
                    <a16:rowId xmlns:a16="http://schemas.microsoft.com/office/drawing/2014/main" val="2275268073"/>
                  </a:ext>
                </a:extLst>
              </a:tr>
              <a:tr h="0">
                <a:tc>
                  <a:txBody>
                    <a:bodyPr/>
                    <a:lstStyle/>
                    <a:p>
                      <a:pPr marL="0" marR="0">
                        <a:lnSpc>
                          <a:spcPct val="107000"/>
                        </a:lnSpc>
                        <a:spcBef>
                          <a:spcPts val="0"/>
                        </a:spcBef>
                        <a:spcAft>
                          <a:spcPts val="0"/>
                        </a:spcAft>
                      </a:pPr>
                      <a:r>
                        <a:rPr lang="en-US" sz="1200" dirty="0">
                          <a:effectLst/>
                        </a:rPr>
                        <a:t>Use Case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123825" marR="123825" marT="57150" marB="57150" anchor="ctr"/>
                </a:tc>
                <a:tc>
                  <a:txBody>
                    <a:bodyPr/>
                    <a:lstStyle/>
                    <a:p>
                      <a:pPr marL="0" marR="0">
                        <a:lnSpc>
                          <a:spcPct val="107000"/>
                        </a:lnSpc>
                        <a:spcBef>
                          <a:spcPts val="0"/>
                        </a:spcBef>
                        <a:spcAft>
                          <a:spcPts val="0"/>
                        </a:spcAft>
                      </a:pPr>
                      <a:r>
                        <a:rPr lang="en-US" sz="1200" dirty="0">
                          <a:effectLst/>
                        </a:rPr>
                        <a:t>For apps where data loss is unaffordable</a:t>
                      </a:r>
                    </a:p>
                    <a:p>
                      <a:pPr marL="0" marR="0">
                        <a:lnSpc>
                          <a:spcPct val="107000"/>
                        </a:lnSpc>
                        <a:spcBef>
                          <a:spcPts val="0"/>
                        </a:spcBef>
                        <a:spcAft>
                          <a:spcPts val="0"/>
                        </a:spcAft>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100" dirty="0">
                          <a:effectLst/>
                          <a:latin typeface="Calibri" panose="020F0502020204030204" pitchFamily="34" charset="0"/>
                          <a:ea typeface="Calibri" panose="020F0502020204030204" pitchFamily="34" charset="0"/>
                          <a:cs typeface="Times New Roman" panose="02020603050405020304" pitchFamily="18" charset="0"/>
                        </a:rPr>
                        <a:t>Write-heavy workloads</a:t>
                      </a:r>
                    </a:p>
                  </a:txBody>
                  <a:tcPr marL="123825" marR="123825" marT="57150" marB="57150" anchor="ctr"/>
                </a:tc>
                <a:extLst>
                  <a:ext uri="{0D108BD9-81ED-4DB2-BD59-A6C34878D82A}">
                    <a16:rowId xmlns:a16="http://schemas.microsoft.com/office/drawing/2014/main" val="2070582850"/>
                  </a:ext>
                </a:extLst>
              </a:tr>
              <a:tr h="0">
                <a:tc>
                  <a:txBody>
                    <a:bodyPr/>
                    <a:lstStyle/>
                    <a:p>
                      <a:pPr marL="0" marR="0">
                        <a:lnSpc>
                          <a:spcPct val="107000"/>
                        </a:lnSpc>
                        <a:spcBef>
                          <a:spcPts val="0"/>
                        </a:spcBef>
                        <a:spcAft>
                          <a:spcPts val="0"/>
                        </a:spcAft>
                      </a:pPr>
                      <a:r>
                        <a:rPr lang="en-US" sz="1200" dirty="0">
                          <a:effectLst/>
                        </a:rPr>
                        <a:t>CAP Theorem Evaluation</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123825" marR="123825" marT="57150" marB="57150" anchor="ctr"/>
                </a:tc>
                <a:tc>
                  <a:txBody>
                    <a:bodyPr/>
                    <a:lstStyle/>
                    <a:p>
                      <a:pPr marL="0" marR="0">
                        <a:lnSpc>
                          <a:spcPct val="107000"/>
                        </a:lnSpc>
                        <a:spcBef>
                          <a:spcPts val="0"/>
                        </a:spcBef>
                        <a:spcAft>
                          <a:spcPts val="0"/>
                        </a:spcAft>
                      </a:pPr>
                      <a:r>
                        <a:rPr lang="en-US" sz="1200" dirty="0">
                          <a:effectLst/>
                        </a:rPr>
                        <a:t>Prioritizes Availability and Partitioning over Consistency</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123825" marR="123825" marT="57150" marB="57150" anchor="ctr"/>
                </a:tc>
                <a:extLst>
                  <a:ext uri="{0D108BD9-81ED-4DB2-BD59-A6C34878D82A}">
                    <a16:rowId xmlns:a16="http://schemas.microsoft.com/office/drawing/2014/main" val="59336791"/>
                  </a:ext>
                </a:extLst>
              </a:tr>
              <a:tr h="0">
                <a:tc>
                  <a:txBody>
                    <a:bodyPr/>
                    <a:lstStyle/>
                    <a:p>
                      <a:pPr marL="0" marR="0">
                        <a:lnSpc>
                          <a:spcPct val="107000"/>
                        </a:lnSpc>
                        <a:spcBef>
                          <a:spcPts val="0"/>
                        </a:spcBef>
                        <a:spcAft>
                          <a:spcPts val="0"/>
                        </a:spcAft>
                      </a:pPr>
                      <a:r>
                        <a:rPr lang="en-US" sz="1200" dirty="0">
                          <a:effectLst/>
                        </a:rPr>
                        <a:t>Database/Structure Hierarchy</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123825" marR="123825" marT="57150" marB="57150" anchor="ctr"/>
                </a:tc>
                <a:tc>
                  <a:txBody>
                    <a:bodyPr/>
                    <a:lstStyle/>
                    <a:p>
                      <a:pPr marL="0" marR="0">
                        <a:lnSpc>
                          <a:spcPct val="107000"/>
                        </a:lnSpc>
                        <a:spcBef>
                          <a:spcPts val="0"/>
                        </a:spcBef>
                        <a:spcAft>
                          <a:spcPts val="0"/>
                        </a:spcAft>
                      </a:pPr>
                      <a:r>
                        <a:rPr lang="en-US" sz="1200" dirty="0">
                          <a:effectLst/>
                        </a:rPr>
                        <a:t>Table, column, primary key.</a:t>
                      </a:r>
                      <a:endParaRPr lang="en-US" sz="1100" dirty="0">
                        <a:effectLst/>
                      </a:endParaRPr>
                    </a:p>
                    <a:p>
                      <a:pPr marL="0" marR="0">
                        <a:lnSpc>
                          <a:spcPct val="107000"/>
                        </a:lnSpc>
                        <a:spcBef>
                          <a:spcPts val="0"/>
                        </a:spcBef>
                        <a:spcAft>
                          <a:spcPts val="0"/>
                        </a:spcAft>
                      </a:pPr>
                      <a:r>
                        <a:rPr lang="en-US" sz="1200" dirty="0">
                          <a:effectLst/>
                        </a:rPr>
                        <a:t> </a:t>
                      </a:r>
                      <a:endParaRPr lang="en-US" sz="1100" dirty="0">
                        <a:effectLst/>
                      </a:endParaRPr>
                    </a:p>
                    <a:p>
                      <a:pPr marL="0" marR="0">
                        <a:lnSpc>
                          <a:spcPct val="107000"/>
                        </a:lnSpc>
                        <a:spcBef>
                          <a:spcPts val="0"/>
                        </a:spcBef>
                        <a:spcAft>
                          <a:spcPts val="0"/>
                        </a:spcAft>
                      </a:pPr>
                      <a:r>
                        <a:rPr lang="en-US" sz="1200" dirty="0">
                          <a:effectLst/>
                        </a:rPr>
                        <a:t>Open-source, distributed NoSQL database management system</a:t>
                      </a:r>
                    </a:p>
                    <a:p>
                      <a:pPr marL="0" marR="0">
                        <a:lnSpc>
                          <a:spcPct val="107000"/>
                        </a:lnSpc>
                        <a:spcBef>
                          <a:spcPts val="0"/>
                        </a:spcBef>
                        <a:spcAft>
                          <a:spcPts val="0"/>
                        </a:spcAft>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100" dirty="0" err="1">
                          <a:effectLst/>
                          <a:latin typeface="Calibri" panose="020F0502020204030204" pitchFamily="34" charset="0"/>
                          <a:ea typeface="Calibri" panose="020F0502020204030204" pitchFamily="34" charset="0"/>
                          <a:cs typeface="Times New Roman" panose="02020603050405020304" pitchFamily="18" charset="0"/>
                        </a:rPr>
                        <a:t>Keyspace</a:t>
                      </a:r>
                      <a:r>
                        <a:rPr lang="en-US" sz="1100" dirty="0">
                          <a:effectLst/>
                          <a:latin typeface="Calibri" panose="020F0502020204030204" pitchFamily="34" charset="0"/>
                          <a:ea typeface="Calibri" panose="020F0502020204030204" pitchFamily="34" charset="0"/>
                          <a:cs typeface="Times New Roman" panose="02020603050405020304" pitchFamily="18" charset="0"/>
                        </a:rPr>
                        <a:t>, Partition, Table, Row, Column</a:t>
                      </a:r>
                    </a:p>
                  </a:txBody>
                  <a:tcPr marL="123825" marR="123825" marT="57150" marB="57150" anchor="ctr"/>
                </a:tc>
                <a:extLst>
                  <a:ext uri="{0D108BD9-81ED-4DB2-BD59-A6C34878D82A}">
                    <a16:rowId xmlns:a16="http://schemas.microsoft.com/office/drawing/2014/main" val="1176915610"/>
                  </a:ext>
                </a:extLst>
              </a:tr>
              <a:tr h="0">
                <a:tc>
                  <a:txBody>
                    <a:bodyPr/>
                    <a:lstStyle/>
                    <a:p>
                      <a:pPr marL="0" marR="0">
                        <a:lnSpc>
                          <a:spcPct val="107000"/>
                        </a:lnSpc>
                        <a:spcBef>
                          <a:spcPts val="0"/>
                        </a:spcBef>
                        <a:spcAft>
                          <a:spcPts val="0"/>
                        </a:spcAft>
                      </a:pPr>
                      <a:r>
                        <a:rPr lang="en-US" sz="1200">
                          <a:effectLst/>
                        </a:rPr>
                        <a:t>Replication / Clustering Availability</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123825" marR="123825" marT="57150" marB="57150" anchor="ctr"/>
                </a:tc>
                <a:tc>
                  <a:txBody>
                    <a:bodyPr/>
                    <a:lstStyle/>
                    <a:p>
                      <a:pPr marL="0" marR="0">
                        <a:lnSpc>
                          <a:spcPct val="107000"/>
                        </a:lnSpc>
                        <a:spcBef>
                          <a:spcPts val="0"/>
                        </a:spcBef>
                        <a:spcAft>
                          <a:spcPts val="0"/>
                        </a:spcAft>
                      </a:pPr>
                      <a:r>
                        <a:rPr lang="en-US" sz="1200" dirty="0">
                          <a:effectLst/>
                        </a:rPr>
                        <a:t>Data replicated to nodes, across data centers. Nodes that fail get replaced fast. Linear scalability (add more nodes), synchronous/asynchronous replication.</a:t>
                      </a:r>
                    </a:p>
                    <a:p>
                      <a:pPr marL="0" marR="0">
                        <a:lnSpc>
                          <a:spcPct val="107000"/>
                        </a:lnSpc>
                        <a:spcBef>
                          <a:spcPts val="0"/>
                        </a:spcBef>
                        <a:spcAft>
                          <a:spcPts val="0"/>
                        </a:spcAft>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100" dirty="0">
                          <a:effectLst/>
                          <a:latin typeface="Calibri" panose="020F0502020204030204" pitchFamily="34" charset="0"/>
                          <a:ea typeface="Calibri" panose="020F0502020204030204" pitchFamily="34" charset="0"/>
                          <a:cs typeface="Times New Roman" panose="02020603050405020304" pitchFamily="18" charset="0"/>
                        </a:rPr>
                        <a:t>Multi-master Replication</a:t>
                      </a:r>
                    </a:p>
                  </a:txBody>
                  <a:tcPr marL="123825" marR="123825" marT="57150" marB="57150" anchor="ctr"/>
                </a:tc>
                <a:extLst>
                  <a:ext uri="{0D108BD9-81ED-4DB2-BD59-A6C34878D82A}">
                    <a16:rowId xmlns:a16="http://schemas.microsoft.com/office/drawing/2014/main" val="3087251841"/>
                  </a:ext>
                </a:extLst>
              </a:tr>
              <a:tr h="0">
                <a:tc>
                  <a:txBody>
                    <a:bodyPr/>
                    <a:lstStyle/>
                    <a:p>
                      <a:pPr marL="0" marR="0">
                        <a:lnSpc>
                          <a:spcPct val="107000"/>
                        </a:lnSpc>
                        <a:spcBef>
                          <a:spcPts val="0"/>
                        </a:spcBef>
                        <a:spcAft>
                          <a:spcPts val="0"/>
                        </a:spcAft>
                      </a:pPr>
                      <a:r>
                        <a:rPr lang="en-US" sz="1200">
                          <a:effectLst/>
                        </a:rPr>
                        <a:t>Syntax/Query Language Support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123825" marR="123825" marT="57150" marB="57150" anchor="ctr"/>
                </a:tc>
                <a:tc>
                  <a:txBody>
                    <a:bodyPr/>
                    <a:lstStyle/>
                    <a:p>
                      <a:pPr marL="0" marR="0">
                        <a:lnSpc>
                          <a:spcPct val="107000"/>
                        </a:lnSpc>
                        <a:spcBef>
                          <a:spcPts val="0"/>
                        </a:spcBef>
                        <a:spcAft>
                          <a:spcPts val="0"/>
                        </a:spcAft>
                      </a:pPr>
                      <a:r>
                        <a:rPr lang="en-US" sz="1200" dirty="0">
                          <a:effectLst/>
                        </a:rPr>
                        <a:t>Similar to MySQL (e. g. CREATE, INSERT, SELECT). </a:t>
                      </a:r>
                      <a:endParaRPr lang="en-US" sz="1100" dirty="0">
                        <a:effectLst/>
                      </a:endParaRPr>
                    </a:p>
                    <a:p>
                      <a:pPr marL="0" marR="0">
                        <a:lnSpc>
                          <a:spcPct val="107000"/>
                        </a:lnSpc>
                        <a:spcBef>
                          <a:spcPts val="0"/>
                        </a:spcBef>
                        <a:spcAft>
                          <a:spcPts val="0"/>
                        </a:spcAft>
                      </a:pPr>
                      <a:r>
                        <a:rPr lang="en-US" sz="1200" dirty="0">
                          <a:effectLst/>
                        </a:rPr>
                        <a:t> </a:t>
                      </a:r>
                      <a:endParaRPr lang="en-US" sz="1100" dirty="0">
                        <a:effectLst/>
                      </a:endParaRPr>
                    </a:p>
                    <a:p>
                      <a:pPr marL="0" marR="0">
                        <a:lnSpc>
                          <a:spcPct val="107000"/>
                        </a:lnSpc>
                        <a:spcBef>
                          <a:spcPts val="0"/>
                        </a:spcBef>
                        <a:spcAft>
                          <a:spcPts val="0"/>
                        </a:spcAft>
                      </a:pPr>
                      <a:r>
                        <a:rPr lang="en-US" sz="1200" dirty="0">
                          <a:effectLst/>
                        </a:rPr>
                        <a:t>Java, Python, Node, Go, C++</a:t>
                      </a:r>
                    </a:p>
                    <a:p>
                      <a:pPr marL="0" marR="0">
                        <a:lnSpc>
                          <a:spcPct val="107000"/>
                        </a:lnSpc>
                        <a:spcBef>
                          <a:spcPts val="0"/>
                        </a:spcBef>
                        <a:spcAft>
                          <a:spcPts val="0"/>
                        </a:spcAft>
                      </a:pPr>
                      <a:endParaRPr lang="en-US" sz="1200" dirty="0">
                        <a:effectLst/>
                      </a:endParaRPr>
                    </a:p>
                    <a:p>
                      <a:pPr marL="0" marR="0">
                        <a:lnSpc>
                          <a:spcPct val="107000"/>
                        </a:lnSpc>
                        <a:spcBef>
                          <a:spcPts val="0"/>
                        </a:spcBef>
                        <a:spcAft>
                          <a:spcPts val="0"/>
                        </a:spcAft>
                      </a:pPr>
                      <a:r>
                        <a:rPr lang="en-US" sz="1200" dirty="0">
                          <a:effectLst/>
                        </a:rPr>
                        <a:t>CQL (Cassandra </a:t>
                      </a:r>
                      <a:r>
                        <a:rPr lang="en-US" sz="1200">
                          <a:effectLst/>
                        </a:rPr>
                        <a:t>Query Language)</a:t>
                      </a:r>
                      <a:br>
                        <a:rPr lang="en-US" sz="1200" dirty="0">
                          <a:effectLst/>
                        </a:rPr>
                      </a:b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extLst>
                  <a:ext uri="{0D108BD9-81ED-4DB2-BD59-A6C34878D82A}">
                    <a16:rowId xmlns:a16="http://schemas.microsoft.com/office/drawing/2014/main" val="3791022065"/>
                  </a:ext>
                </a:extLst>
              </a:tr>
            </a:tbl>
          </a:graphicData>
        </a:graphic>
      </p:graphicFrame>
    </p:spTree>
    <p:extLst>
      <p:ext uri="{BB962C8B-B14F-4D97-AF65-F5344CB8AC3E}">
        <p14:creationId xmlns:p14="http://schemas.microsoft.com/office/powerpoint/2010/main" val="11417087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95461-4CC9-41BD-8B9C-FECF1BB538C2}"/>
              </a:ext>
            </a:extLst>
          </p:cNvPr>
          <p:cNvSpPr>
            <a:spLocks noGrp="1"/>
          </p:cNvSpPr>
          <p:nvPr>
            <p:ph type="title"/>
          </p:nvPr>
        </p:nvSpPr>
        <p:spPr/>
        <p:txBody>
          <a:bodyPr/>
          <a:lstStyle/>
          <a:p>
            <a:r>
              <a:rPr lang="en-US" dirty="0"/>
              <a:t>Qualitative Data</a:t>
            </a:r>
          </a:p>
        </p:txBody>
      </p:sp>
      <p:graphicFrame>
        <p:nvGraphicFramePr>
          <p:cNvPr id="4" name="Content Placeholder 3">
            <a:extLst>
              <a:ext uri="{FF2B5EF4-FFF2-40B4-BE49-F238E27FC236}">
                <a16:creationId xmlns:a16="http://schemas.microsoft.com/office/drawing/2014/main" id="{4C631A4E-10AB-4EBB-9809-BFEE791178C6}"/>
              </a:ext>
            </a:extLst>
          </p:cNvPr>
          <p:cNvGraphicFramePr>
            <a:graphicFrameLocks noGrp="1"/>
          </p:cNvGraphicFramePr>
          <p:nvPr>
            <p:ph idx="1"/>
            <p:extLst>
              <p:ext uri="{D42A27DB-BD31-4B8C-83A1-F6EECF244321}">
                <p14:modId xmlns:p14="http://schemas.microsoft.com/office/powerpoint/2010/main" val="2750790594"/>
              </p:ext>
            </p:extLst>
          </p:nvPr>
        </p:nvGraphicFramePr>
        <p:xfrm>
          <a:off x="946727" y="1708509"/>
          <a:ext cx="10515599" cy="4359337"/>
        </p:xfrm>
        <a:graphic>
          <a:graphicData uri="http://schemas.openxmlformats.org/drawingml/2006/table">
            <a:tbl>
              <a:tblPr firstRow="1" firstCol="1" bandRow="1">
                <a:tableStyleId>{5C22544A-7EE6-4342-B048-85BDC9FD1C3A}</a:tableStyleId>
              </a:tblPr>
              <a:tblGrid>
                <a:gridCol w="3330504">
                  <a:extLst>
                    <a:ext uri="{9D8B030D-6E8A-4147-A177-3AD203B41FA5}">
                      <a16:colId xmlns:a16="http://schemas.microsoft.com/office/drawing/2014/main" val="2535217951"/>
                    </a:ext>
                  </a:extLst>
                </a:gridCol>
                <a:gridCol w="7185095">
                  <a:extLst>
                    <a:ext uri="{9D8B030D-6E8A-4147-A177-3AD203B41FA5}">
                      <a16:colId xmlns:a16="http://schemas.microsoft.com/office/drawing/2014/main" val="1899483458"/>
                    </a:ext>
                  </a:extLst>
                </a:gridCol>
              </a:tblGrid>
              <a:tr h="194849">
                <a:tc>
                  <a:txBody>
                    <a:bodyPr/>
                    <a:lstStyle/>
                    <a:p>
                      <a:pPr marL="0" marR="0" algn="ctr">
                        <a:lnSpc>
                          <a:spcPct val="107000"/>
                        </a:lnSpc>
                        <a:spcBef>
                          <a:spcPts val="0"/>
                        </a:spcBef>
                        <a:spcAft>
                          <a:spcPts val="0"/>
                        </a:spcAft>
                      </a:pPr>
                      <a:r>
                        <a:rPr lang="en-US" sz="800">
                          <a:effectLst/>
                        </a:rPr>
                        <a:t>Metric</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80312" marR="80312" marT="37067" marB="37067" anchor="ctr"/>
                </a:tc>
                <a:tc>
                  <a:txBody>
                    <a:bodyPr/>
                    <a:lstStyle/>
                    <a:p>
                      <a:pPr marL="0" marR="0" algn="ctr">
                        <a:lnSpc>
                          <a:spcPct val="107000"/>
                        </a:lnSpc>
                        <a:spcBef>
                          <a:spcPts val="0"/>
                        </a:spcBef>
                        <a:spcAft>
                          <a:spcPts val="0"/>
                        </a:spcAft>
                      </a:pPr>
                      <a:r>
                        <a:rPr lang="en-US" sz="800">
                          <a:effectLst/>
                        </a:rPr>
                        <a:t>Value</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80312" marR="80312" marT="37067" marB="37067" anchor="ctr"/>
                </a:tc>
                <a:extLst>
                  <a:ext uri="{0D108BD9-81ED-4DB2-BD59-A6C34878D82A}">
                    <a16:rowId xmlns:a16="http://schemas.microsoft.com/office/drawing/2014/main" val="2773779003"/>
                  </a:ext>
                </a:extLst>
              </a:tr>
              <a:tr h="321783">
                <a:tc>
                  <a:txBody>
                    <a:bodyPr/>
                    <a:lstStyle/>
                    <a:p>
                      <a:pPr marL="0" marR="0">
                        <a:lnSpc>
                          <a:spcPct val="107000"/>
                        </a:lnSpc>
                        <a:spcBef>
                          <a:spcPts val="0"/>
                        </a:spcBef>
                        <a:spcAft>
                          <a:spcPts val="0"/>
                        </a:spcAft>
                      </a:pPr>
                      <a:r>
                        <a:rPr lang="en-US" sz="800">
                          <a:effectLst/>
                        </a:rPr>
                        <a:t>Centricity (data-centric or message-centric)</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80312" marR="80312" marT="37067" marB="37067" anchor="ctr"/>
                </a:tc>
                <a:tc>
                  <a:txBody>
                    <a:bodyPr/>
                    <a:lstStyle/>
                    <a:p>
                      <a:pPr marL="0" marR="0">
                        <a:lnSpc>
                          <a:spcPct val="107000"/>
                        </a:lnSpc>
                        <a:spcBef>
                          <a:spcPts val="0"/>
                        </a:spcBef>
                        <a:spcAft>
                          <a:spcPts val="0"/>
                        </a:spcAft>
                      </a:pPr>
                      <a:r>
                        <a:rPr lang="en-US" sz="800" dirty="0">
                          <a:effectLst/>
                        </a:rPr>
                        <a:t>Data-centric (stores data)</a:t>
                      </a:r>
                      <a:endParaRPr lang="en-US" sz="700" dirty="0">
                        <a:effectLst/>
                        <a:latin typeface="Calibri" panose="020F0502020204030204" pitchFamily="34" charset="0"/>
                        <a:ea typeface="Calibri" panose="020F0502020204030204" pitchFamily="34" charset="0"/>
                        <a:cs typeface="Times New Roman" panose="02020603050405020304" pitchFamily="18" charset="0"/>
                      </a:endParaRPr>
                    </a:p>
                  </a:txBody>
                  <a:tcPr marL="80312" marR="80312" marT="37067" marB="37067" anchor="ctr"/>
                </a:tc>
                <a:extLst>
                  <a:ext uri="{0D108BD9-81ED-4DB2-BD59-A6C34878D82A}">
                    <a16:rowId xmlns:a16="http://schemas.microsoft.com/office/drawing/2014/main" val="4095268533"/>
                  </a:ext>
                </a:extLst>
              </a:tr>
              <a:tr h="702585">
                <a:tc>
                  <a:txBody>
                    <a:bodyPr/>
                    <a:lstStyle/>
                    <a:p>
                      <a:pPr marL="0" marR="0">
                        <a:lnSpc>
                          <a:spcPct val="107000"/>
                        </a:lnSpc>
                        <a:spcBef>
                          <a:spcPts val="0"/>
                        </a:spcBef>
                        <a:spcAft>
                          <a:spcPts val="0"/>
                        </a:spcAft>
                      </a:pPr>
                      <a:r>
                        <a:rPr lang="en-US" sz="800">
                          <a:effectLst/>
                        </a:rPr>
                        <a:t>Connection (machine-to-machine or point-to-point)</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80312" marR="80312" marT="37067" marB="37067" anchor="ctr"/>
                </a:tc>
                <a:tc>
                  <a:txBody>
                    <a:bodyPr/>
                    <a:lstStyle/>
                    <a:p>
                      <a:pPr marL="0" marR="0">
                        <a:lnSpc>
                          <a:spcPct val="107000"/>
                        </a:lnSpc>
                        <a:spcBef>
                          <a:spcPts val="0"/>
                        </a:spcBef>
                        <a:spcAft>
                          <a:spcPts val="0"/>
                        </a:spcAft>
                      </a:pPr>
                      <a:r>
                        <a:rPr lang="en-US" sz="800" dirty="0">
                          <a:effectLst/>
                        </a:rPr>
                        <a:t>Point-to-point. Data replicated to nodes.</a:t>
                      </a:r>
                      <a:endParaRPr lang="en-US" sz="700" dirty="0">
                        <a:effectLst/>
                      </a:endParaRPr>
                    </a:p>
                    <a:p>
                      <a:pPr marL="0" marR="0">
                        <a:lnSpc>
                          <a:spcPct val="107000"/>
                        </a:lnSpc>
                        <a:spcBef>
                          <a:spcPts val="0"/>
                        </a:spcBef>
                        <a:spcAft>
                          <a:spcPts val="0"/>
                        </a:spcAft>
                      </a:pPr>
                      <a:r>
                        <a:rPr lang="en-US" sz="800" dirty="0">
                          <a:effectLst/>
                        </a:rPr>
                        <a:t> </a:t>
                      </a:r>
                      <a:endParaRPr lang="en-US" sz="700" dirty="0">
                        <a:effectLst/>
                      </a:endParaRPr>
                    </a:p>
                    <a:p>
                      <a:pPr marL="0" marR="0">
                        <a:lnSpc>
                          <a:spcPct val="107000"/>
                        </a:lnSpc>
                        <a:spcBef>
                          <a:spcPts val="0"/>
                        </a:spcBef>
                        <a:spcAft>
                          <a:spcPts val="0"/>
                        </a:spcAft>
                      </a:pPr>
                      <a:r>
                        <a:rPr lang="en-US" sz="800" dirty="0">
                          <a:effectLst/>
                        </a:rPr>
                        <a:t>Database can be used on the same computer.</a:t>
                      </a:r>
                      <a:endParaRPr lang="en-US" sz="700" dirty="0">
                        <a:effectLst/>
                        <a:latin typeface="Calibri" panose="020F0502020204030204" pitchFamily="34" charset="0"/>
                        <a:ea typeface="Calibri" panose="020F0502020204030204" pitchFamily="34" charset="0"/>
                        <a:cs typeface="Times New Roman" panose="02020603050405020304" pitchFamily="18" charset="0"/>
                      </a:endParaRPr>
                    </a:p>
                  </a:txBody>
                  <a:tcPr marL="80312" marR="80312" marT="37067" marB="37067" anchor="ctr"/>
                </a:tc>
                <a:extLst>
                  <a:ext uri="{0D108BD9-81ED-4DB2-BD59-A6C34878D82A}">
                    <a16:rowId xmlns:a16="http://schemas.microsoft.com/office/drawing/2014/main" val="1441149554"/>
                  </a:ext>
                </a:extLst>
              </a:tr>
              <a:tr h="448717">
                <a:tc>
                  <a:txBody>
                    <a:bodyPr/>
                    <a:lstStyle/>
                    <a:p>
                      <a:pPr marL="0" marR="0">
                        <a:lnSpc>
                          <a:spcPct val="107000"/>
                        </a:lnSpc>
                        <a:spcBef>
                          <a:spcPts val="0"/>
                        </a:spcBef>
                        <a:spcAft>
                          <a:spcPts val="0"/>
                        </a:spcAft>
                      </a:pPr>
                      <a:r>
                        <a:rPr lang="en-US" sz="800">
                          <a:effectLst/>
                        </a:rPr>
                        <a:t>Underlying Architecture (decentralized or hub-and-spoke)</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80312" marR="80312" marT="37067" marB="37067" anchor="ctr"/>
                </a:tc>
                <a:tc>
                  <a:txBody>
                    <a:bodyPr/>
                    <a:lstStyle/>
                    <a:p>
                      <a:pPr marL="0" marR="0">
                        <a:lnSpc>
                          <a:spcPct val="107000"/>
                        </a:lnSpc>
                        <a:spcBef>
                          <a:spcPts val="0"/>
                        </a:spcBef>
                        <a:spcAft>
                          <a:spcPts val="0"/>
                        </a:spcAft>
                      </a:pPr>
                      <a:r>
                        <a:rPr lang="en-US" sz="800" dirty="0">
                          <a:effectLst/>
                        </a:rPr>
                        <a:t>Decentralized, no single place of failure</a:t>
                      </a:r>
                      <a:endParaRPr lang="en-US" sz="700" dirty="0">
                        <a:effectLst/>
                        <a:latin typeface="Calibri" panose="020F0502020204030204" pitchFamily="34" charset="0"/>
                        <a:ea typeface="Calibri" panose="020F0502020204030204" pitchFamily="34" charset="0"/>
                        <a:cs typeface="Times New Roman" panose="02020603050405020304" pitchFamily="18" charset="0"/>
                      </a:endParaRPr>
                    </a:p>
                  </a:txBody>
                  <a:tcPr marL="80312" marR="80312" marT="37067" marB="37067" anchor="ctr"/>
                </a:tc>
                <a:extLst>
                  <a:ext uri="{0D108BD9-81ED-4DB2-BD59-A6C34878D82A}">
                    <a16:rowId xmlns:a16="http://schemas.microsoft.com/office/drawing/2014/main" val="1627513601"/>
                  </a:ext>
                </a:extLst>
              </a:tr>
              <a:tr h="702585">
                <a:tc>
                  <a:txBody>
                    <a:bodyPr/>
                    <a:lstStyle/>
                    <a:p>
                      <a:pPr marL="0" marR="0">
                        <a:lnSpc>
                          <a:spcPct val="107000"/>
                        </a:lnSpc>
                        <a:spcBef>
                          <a:spcPts val="0"/>
                        </a:spcBef>
                        <a:spcAft>
                          <a:spcPts val="0"/>
                        </a:spcAft>
                      </a:pPr>
                      <a:r>
                        <a:rPr lang="en-US" sz="800">
                          <a:effectLst/>
                        </a:rPr>
                        <a:t>Protocol</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80312" marR="80312" marT="37067" marB="37067" anchor="ctr"/>
                </a:tc>
                <a:tc>
                  <a:txBody>
                    <a:bodyPr/>
                    <a:lstStyle/>
                    <a:p>
                      <a:pPr marL="0" marR="0">
                        <a:lnSpc>
                          <a:spcPct val="107000"/>
                        </a:lnSpc>
                        <a:spcBef>
                          <a:spcPts val="0"/>
                        </a:spcBef>
                        <a:spcAft>
                          <a:spcPts val="0"/>
                        </a:spcAft>
                      </a:pPr>
                      <a:r>
                        <a:rPr lang="en-US" sz="800" dirty="0">
                          <a:effectLst/>
                        </a:rPr>
                        <a:t>Gossip</a:t>
                      </a:r>
                      <a:endParaRPr lang="en-US" sz="700" dirty="0">
                        <a:effectLst/>
                      </a:endParaRPr>
                    </a:p>
                    <a:p>
                      <a:pPr marL="0" marR="0">
                        <a:lnSpc>
                          <a:spcPct val="107000"/>
                        </a:lnSpc>
                        <a:spcBef>
                          <a:spcPts val="0"/>
                        </a:spcBef>
                        <a:spcAft>
                          <a:spcPts val="0"/>
                        </a:spcAft>
                      </a:pPr>
                      <a:r>
                        <a:rPr lang="en-US" sz="800" dirty="0">
                          <a:effectLst/>
                        </a:rPr>
                        <a:t> </a:t>
                      </a:r>
                      <a:endParaRPr lang="en-US" sz="700" dirty="0">
                        <a:effectLst/>
                      </a:endParaRPr>
                    </a:p>
                    <a:p>
                      <a:pPr marL="0" marR="0">
                        <a:lnSpc>
                          <a:spcPct val="107000"/>
                        </a:lnSpc>
                        <a:spcBef>
                          <a:spcPts val="0"/>
                        </a:spcBef>
                        <a:spcAft>
                          <a:spcPts val="0"/>
                        </a:spcAft>
                      </a:pPr>
                      <a:r>
                        <a:rPr lang="en-US" sz="800" dirty="0">
                          <a:effectLst/>
                        </a:rPr>
                        <a:t>Gossip allows data to spread to all group members.</a:t>
                      </a:r>
                      <a:endParaRPr lang="en-US" sz="700" dirty="0">
                        <a:effectLst/>
                        <a:latin typeface="Calibri" panose="020F0502020204030204" pitchFamily="34" charset="0"/>
                        <a:ea typeface="Calibri" panose="020F0502020204030204" pitchFamily="34" charset="0"/>
                        <a:cs typeface="Times New Roman" panose="02020603050405020304" pitchFamily="18" charset="0"/>
                      </a:endParaRPr>
                    </a:p>
                  </a:txBody>
                  <a:tcPr marL="80312" marR="80312" marT="37067" marB="37067" anchor="ctr"/>
                </a:tc>
                <a:extLst>
                  <a:ext uri="{0D108BD9-81ED-4DB2-BD59-A6C34878D82A}">
                    <a16:rowId xmlns:a16="http://schemas.microsoft.com/office/drawing/2014/main" val="3066802284"/>
                  </a:ext>
                </a:extLst>
              </a:tr>
              <a:tr h="194849">
                <a:tc>
                  <a:txBody>
                    <a:bodyPr/>
                    <a:lstStyle/>
                    <a:p>
                      <a:pPr marL="0" marR="0">
                        <a:lnSpc>
                          <a:spcPct val="107000"/>
                        </a:lnSpc>
                        <a:spcBef>
                          <a:spcPts val="0"/>
                        </a:spcBef>
                        <a:spcAft>
                          <a:spcPts val="0"/>
                        </a:spcAft>
                      </a:pPr>
                      <a:r>
                        <a:rPr lang="en-US" sz="800">
                          <a:effectLst/>
                        </a:rPr>
                        <a:t>Transport(s)</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80312" marR="80312" marT="37067" marB="37067" anchor="ctr"/>
                </a:tc>
                <a:tc>
                  <a:txBody>
                    <a:bodyPr/>
                    <a:lstStyle/>
                    <a:p>
                      <a:pPr marL="0" marR="0">
                        <a:lnSpc>
                          <a:spcPct val="107000"/>
                        </a:lnSpc>
                        <a:spcBef>
                          <a:spcPts val="0"/>
                        </a:spcBef>
                        <a:spcAft>
                          <a:spcPts val="0"/>
                        </a:spcAft>
                      </a:pPr>
                      <a:r>
                        <a:rPr lang="en-US" sz="800" dirty="0">
                          <a:effectLst/>
                        </a:rPr>
                        <a:t>Ports are TCP.</a:t>
                      </a:r>
                      <a:endParaRPr lang="en-US" sz="700" dirty="0">
                        <a:effectLst/>
                        <a:latin typeface="Calibri" panose="020F0502020204030204" pitchFamily="34" charset="0"/>
                        <a:ea typeface="Calibri" panose="020F0502020204030204" pitchFamily="34" charset="0"/>
                        <a:cs typeface="Times New Roman" panose="02020603050405020304" pitchFamily="18" charset="0"/>
                      </a:endParaRPr>
                    </a:p>
                  </a:txBody>
                  <a:tcPr marL="80312" marR="80312" marT="37067" marB="37067" anchor="ctr"/>
                </a:tc>
                <a:extLst>
                  <a:ext uri="{0D108BD9-81ED-4DB2-BD59-A6C34878D82A}">
                    <a16:rowId xmlns:a16="http://schemas.microsoft.com/office/drawing/2014/main" val="3797866766"/>
                  </a:ext>
                </a:extLst>
              </a:tr>
              <a:tr h="1210320">
                <a:tc>
                  <a:txBody>
                    <a:bodyPr/>
                    <a:lstStyle/>
                    <a:p>
                      <a:pPr marL="0" marR="0">
                        <a:lnSpc>
                          <a:spcPct val="107000"/>
                        </a:lnSpc>
                        <a:spcBef>
                          <a:spcPts val="0"/>
                        </a:spcBef>
                        <a:spcAft>
                          <a:spcPts val="0"/>
                        </a:spcAft>
                      </a:pPr>
                      <a:r>
                        <a:rPr lang="en-US" sz="800">
                          <a:effectLst/>
                        </a:rPr>
                        <a:t>Data Serialization</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80312" marR="80312" marT="37067" marB="37067" anchor="ctr"/>
                </a:tc>
                <a:tc>
                  <a:txBody>
                    <a:bodyPr/>
                    <a:lstStyle/>
                    <a:p>
                      <a:pPr marL="0" marR="0">
                        <a:lnSpc>
                          <a:spcPct val="107000"/>
                        </a:lnSpc>
                        <a:spcBef>
                          <a:spcPts val="0"/>
                        </a:spcBef>
                        <a:spcAft>
                          <a:spcPts val="0"/>
                        </a:spcAft>
                      </a:pPr>
                      <a:r>
                        <a:rPr lang="en-US" sz="800" dirty="0">
                          <a:effectLst/>
                        </a:rPr>
                        <a:t>SQL is limited by table format and the need to change table rules when changing data structure. Data serialization alleviates this issue by treating the database as a file storage system that stores data in binary form in columns with unique ID’s. This allows queries to read fewer columns, thus dropping overhead. Apache Avro, a serialization library, allows the user to define JSON-based data structures in serialization.</a:t>
                      </a:r>
                      <a:endParaRPr lang="en-US" sz="700" dirty="0">
                        <a:effectLst/>
                        <a:latin typeface="Calibri" panose="020F0502020204030204" pitchFamily="34" charset="0"/>
                        <a:ea typeface="Calibri" panose="020F0502020204030204" pitchFamily="34" charset="0"/>
                        <a:cs typeface="Times New Roman" panose="02020603050405020304" pitchFamily="18" charset="0"/>
                      </a:endParaRPr>
                    </a:p>
                  </a:txBody>
                  <a:tcPr marL="80312" marR="80312" marT="37067" marB="37067" anchor="ctr"/>
                </a:tc>
                <a:extLst>
                  <a:ext uri="{0D108BD9-81ED-4DB2-BD59-A6C34878D82A}">
                    <a16:rowId xmlns:a16="http://schemas.microsoft.com/office/drawing/2014/main" val="1838947900"/>
                  </a:ext>
                </a:extLst>
              </a:tr>
              <a:tr h="575651">
                <a:tc>
                  <a:txBody>
                    <a:bodyPr/>
                    <a:lstStyle/>
                    <a:p>
                      <a:pPr marL="0" marR="0">
                        <a:lnSpc>
                          <a:spcPct val="107000"/>
                        </a:lnSpc>
                        <a:spcBef>
                          <a:spcPts val="0"/>
                        </a:spcBef>
                        <a:spcAft>
                          <a:spcPts val="0"/>
                        </a:spcAft>
                      </a:pPr>
                      <a:r>
                        <a:rPr lang="en-US" sz="800">
                          <a:effectLst/>
                        </a:rPr>
                        <a:t>Supports Queuing</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80312" marR="80312" marT="37067" marB="37067" anchor="ctr"/>
                </a:tc>
                <a:tc>
                  <a:txBody>
                    <a:bodyPr/>
                    <a:lstStyle/>
                    <a:p>
                      <a:pPr marL="0" marR="0">
                        <a:lnSpc>
                          <a:spcPct val="107000"/>
                        </a:lnSpc>
                        <a:spcBef>
                          <a:spcPts val="0"/>
                        </a:spcBef>
                        <a:spcAft>
                          <a:spcPts val="0"/>
                        </a:spcAft>
                      </a:pPr>
                      <a:r>
                        <a:rPr lang="en-US" sz="800" dirty="0">
                          <a:effectLst/>
                        </a:rPr>
                        <a:t>Clustering order feature allows queries to be sorted according to their given parameter</a:t>
                      </a:r>
                      <a:endParaRPr lang="en-US" sz="700" dirty="0">
                        <a:effectLst/>
                        <a:latin typeface="Calibri" panose="020F0502020204030204" pitchFamily="34" charset="0"/>
                        <a:ea typeface="Calibri" panose="020F0502020204030204" pitchFamily="34" charset="0"/>
                        <a:cs typeface="Times New Roman" panose="02020603050405020304" pitchFamily="18" charset="0"/>
                      </a:endParaRPr>
                    </a:p>
                  </a:txBody>
                  <a:tcPr marL="80312" marR="80312" marT="37067" marB="37067" anchor="ctr"/>
                </a:tc>
                <a:extLst>
                  <a:ext uri="{0D108BD9-81ED-4DB2-BD59-A6C34878D82A}">
                    <a16:rowId xmlns:a16="http://schemas.microsoft.com/office/drawing/2014/main" val="3761317370"/>
                  </a:ext>
                </a:extLst>
              </a:tr>
            </a:tbl>
          </a:graphicData>
        </a:graphic>
      </p:graphicFrame>
    </p:spTree>
    <p:extLst>
      <p:ext uri="{BB962C8B-B14F-4D97-AF65-F5344CB8AC3E}">
        <p14:creationId xmlns:p14="http://schemas.microsoft.com/office/powerpoint/2010/main" val="12127919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FEDEB0-FCCB-4DFF-8B47-385508520A1A}"/>
              </a:ext>
            </a:extLst>
          </p:cNvPr>
          <p:cNvSpPr>
            <a:spLocks noGrp="1"/>
          </p:cNvSpPr>
          <p:nvPr>
            <p:ph type="title"/>
          </p:nvPr>
        </p:nvSpPr>
        <p:spPr/>
        <p:txBody>
          <a:bodyPr/>
          <a:lstStyle/>
          <a:p>
            <a:r>
              <a:rPr lang="en-US" dirty="0"/>
              <a:t>Qualitative Data</a:t>
            </a:r>
          </a:p>
        </p:txBody>
      </p:sp>
      <p:graphicFrame>
        <p:nvGraphicFramePr>
          <p:cNvPr id="5" name="Content Placeholder 4">
            <a:extLst>
              <a:ext uri="{FF2B5EF4-FFF2-40B4-BE49-F238E27FC236}">
                <a16:creationId xmlns:a16="http://schemas.microsoft.com/office/drawing/2014/main" id="{57C66415-C7E2-431C-8957-A2346FE983CB}"/>
              </a:ext>
            </a:extLst>
          </p:cNvPr>
          <p:cNvGraphicFramePr>
            <a:graphicFrameLocks noGrp="1"/>
          </p:cNvGraphicFramePr>
          <p:nvPr>
            <p:ph idx="1"/>
            <p:extLst>
              <p:ext uri="{D42A27DB-BD31-4B8C-83A1-F6EECF244321}">
                <p14:modId xmlns:p14="http://schemas.microsoft.com/office/powerpoint/2010/main" val="2729879037"/>
              </p:ext>
            </p:extLst>
          </p:nvPr>
        </p:nvGraphicFramePr>
        <p:xfrm>
          <a:off x="905164" y="1416388"/>
          <a:ext cx="10921999" cy="4502466"/>
        </p:xfrm>
        <a:graphic>
          <a:graphicData uri="http://schemas.openxmlformats.org/drawingml/2006/table">
            <a:tbl>
              <a:tblPr firstRow="1" firstCol="1" bandRow="1">
                <a:tableStyleId>{5C22544A-7EE6-4342-B048-85BDC9FD1C3A}</a:tableStyleId>
              </a:tblPr>
              <a:tblGrid>
                <a:gridCol w="3459219">
                  <a:extLst>
                    <a:ext uri="{9D8B030D-6E8A-4147-A177-3AD203B41FA5}">
                      <a16:colId xmlns:a16="http://schemas.microsoft.com/office/drawing/2014/main" val="4294198396"/>
                    </a:ext>
                  </a:extLst>
                </a:gridCol>
                <a:gridCol w="7462780">
                  <a:extLst>
                    <a:ext uri="{9D8B030D-6E8A-4147-A177-3AD203B41FA5}">
                      <a16:colId xmlns:a16="http://schemas.microsoft.com/office/drawing/2014/main" val="2133703753"/>
                    </a:ext>
                  </a:extLst>
                </a:gridCol>
              </a:tblGrid>
              <a:tr h="113609">
                <a:tc>
                  <a:txBody>
                    <a:bodyPr/>
                    <a:lstStyle/>
                    <a:p>
                      <a:pPr marL="0" marR="0" algn="ctr">
                        <a:lnSpc>
                          <a:spcPct val="107000"/>
                        </a:lnSpc>
                        <a:spcBef>
                          <a:spcPts val="0"/>
                        </a:spcBef>
                        <a:spcAft>
                          <a:spcPts val="0"/>
                        </a:spcAft>
                      </a:pPr>
                      <a:r>
                        <a:rPr lang="en-US" sz="800">
                          <a:effectLst/>
                        </a:rPr>
                        <a:t>Metric</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46827" marR="46827" marT="21612" marB="21612" anchor="ctr"/>
                </a:tc>
                <a:tc>
                  <a:txBody>
                    <a:bodyPr/>
                    <a:lstStyle/>
                    <a:p>
                      <a:pPr marL="0" marR="0" algn="ctr">
                        <a:lnSpc>
                          <a:spcPct val="107000"/>
                        </a:lnSpc>
                        <a:spcBef>
                          <a:spcPts val="0"/>
                        </a:spcBef>
                        <a:spcAft>
                          <a:spcPts val="0"/>
                        </a:spcAft>
                      </a:pPr>
                      <a:r>
                        <a:rPr lang="en-US" sz="800">
                          <a:effectLst/>
                        </a:rPr>
                        <a:t>Value</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46827" marR="46827" marT="21612" marB="21612" anchor="ctr"/>
                </a:tc>
                <a:extLst>
                  <a:ext uri="{0D108BD9-81ED-4DB2-BD59-A6C34878D82A}">
                    <a16:rowId xmlns:a16="http://schemas.microsoft.com/office/drawing/2014/main" val="2061935115"/>
                  </a:ext>
                </a:extLst>
              </a:tr>
              <a:tr h="335640">
                <a:tc>
                  <a:txBody>
                    <a:bodyPr/>
                    <a:lstStyle/>
                    <a:p>
                      <a:pPr marL="0" marR="0">
                        <a:lnSpc>
                          <a:spcPct val="107000"/>
                        </a:lnSpc>
                        <a:spcBef>
                          <a:spcPts val="0"/>
                        </a:spcBef>
                        <a:spcAft>
                          <a:spcPts val="0"/>
                        </a:spcAft>
                      </a:pPr>
                      <a:r>
                        <a:rPr lang="en-US" sz="800">
                          <a:effectLst/>
                        </a:rPr>
                        <a:t>Data Type Representation</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46827" marR="46827" marT="21612" marB="21612" anchor="ctr"/>
                </a:tc>
                <a:tc>
                  <a:txBody>
                    <a:bodyPr/>
                    <a:lstStyle/>
                    <a:p>
                      <a:pPr marL="0" marR="0">
                        <a:lnSpc>
                          <a:spcPct val="107000"/>
                        </a:lnSpc>
                        <a:spcBef>
                          <a:spcPts val="0"/>
                        </a:spcBef>
                        <a:spcAft>
                          <a:spcPts val="0"/>
                        </a:spcAft>
                      </a:pPr>
                      <a:r>
                        <a:rPr lang="en-US" sz="800" dirty="0">
                          <a:effectLst/>
                        </a:rPr>
                        <a:t>CQL (Cassandra Query Language) supports many native types (e. g. BLOB, BOOLEAN, DATE, FLOAT, INT, TEXT, TIMESTAMP, UUID, VARCHAR, etc.).</a:t>
                      </a:r>
                      <a:endParaRPr lang="en-US" sz="800" dirty="0">
                        <a:effectLst/>
                        <a:latin typeface="Calibri" panose="020F0502020204030204" pitchFamily="34" charset="0"/>
                        <a:ea typeface="Calibri" panose="020F0502020204030204" pitchFamily="34" charset="0"/>
                        <a:cs typeface="Times New Roman" panose="02020603050405020304" pitchFamily="18" charset="0"/>
                      </a:endParaRPr>
                    </a:p>
                  </a:txBody>
                  <a:tcPr marL="46827" marR="46827" marT="21612" marB="21612" anchor="ctr"/>
                </a:tc>
                <a:extLst>
                  <a:ext uri="{0D108BD9-81ED-4DB2-BD59-A6C34878D82A}">
                    <a16:rowId xmlns:a16="http://schemas.microsoft.com/office/drawing/2014/main" val="653852166"/>
                  </a:ext>
                </a:extLst>
              </a:tr>
              <a:tr h="335640">
                <a:tc>
                  <a:txBody>
                    <a:bodyPr/>
                    <a:lstStyle/>
                    <a:p>
                      <a:pPr marL="0" marR="0">
                        <a:lnSpc>
                          <a:spcPct val="107000"/>
                        </a:lnSpc>
                        <a:spcBef>
                          <a:spcPts val="0"/>
                        </a:spcBef>
                        <a:spcAft>
                          <a:spcPts val="0"/>
                        </a:spcAft>
                      </a:pPr>
                      <a:r>
                        <a:rPr lang="en-US" sz="800">
                          <a:effectLst/>
                        </a:rPr>
                        <a:t>QoS Parameters</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46827" marR="46827" marT="21612" marB="21612" anchor="ctr"/>
                </a:tc>
                <a:tc>
                  <a:txBody>
                    <a:bodyPr/>
                    <a:lstStyle/>
                    <a:p>
                      <a:pPr marL="0" marR="0">
                        <a:lnSpc>
                          <a:spcPct val="107000"/>
                        </a:lnSpc>
                        <a:spcBef>
                          <a:spcPts val="0"/>
                        </a:spcBef>
                        <a:spcAft>
                          <a:spcPts val="0"/>
                        </a:spcAft>
                      </a:pPr>
                      <a:r>
                        <a:rPr lang="en-US" sz="800" dirty="0">
                          <a:effectLst/>
                        </a:rPr>
                        <a:t>You can set the LIMIT or PARTITION LIMIT parameter to control how much data you get back with a SELECT query.</a:t>
                      </a:r>
                      <a:endParaRPr lang="en-US" sz="800" dirty="0">
                        <a:effectLst/>
                        <a:latin typeface="Calibri" panose="020F0502020204030204" pitchFamily="34" charset="0"/>
                        <a:ea typeface="Calibri" panose="020F0502020204030204" pitchFamily="34" charset="0"/>
                        <a:cs typeface="Times New Roman" panose="02020603050405020304" pitchFamily="18" charset="0"/>
                      </a:endParaRPr>
                    </a:p>
                  </a:txBody>
                  <a:tcPr marL="46827" marR="46827" marT="21612" marB="21612" anchor="ctr"/>
                </a:tc>
                <a:extLst>
                  <a:ext uri="{0D108BD9-81ED-4DB2-BD59-A6C34878D82A}">
                    <a16:rowId xmlns:a16="http://schemas.microsoft.com/office/drawing/2014/main" val="794831268"/>
                  </a:ext>
                </a:extLst>
              </a:tr>
              <a:tr h="261630">
                <a:tc>
                  <a:txBody>
                    <a:bodyPr/>
                    <a:lstStyle/>
                    <a:p>
                      <a:pPr marL="0" marR="0">
                        <a:lnSpc>
                          <a:spcPct val="107000"/>
                        </a:lnSpc>
                        <a:spcBef>
                          <a:spcPts val="0"/>
                        </a:spcBef>
                        <a:spcAft>
                          <a:spcPts val="0"/>
                        </a:spcAft>
                      </a:pPr>
                      <a:r>
                        <a:rPr lang="en-US" sz="800">
                          <a:effectLst/>
                        </a:rPr>
                        <a:t>Supports Dynamic Discovery</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46827" marR="46827" marT="21612" marB="21612" anchor="ctr"/>
                </a:tc>
                <a:tc>
                  <a:txBody>
                    <a:bodyPr/>
                    <a:lstStyle/>
                    <a:p>
                      <a:pPr marL="0" marR="0">
                        <a:lnSpc>
                          <a:spcPct val="107000"/>
                        </a:lnSpc>
                        <a:spcBef>
                          <a:spcPts val="0"/>
                        </a:spcBef>
                        <a:spcAft>
                          <a:spcPts val="0"/>
                        </a:spcAft>
                      </a:pPr>
                      <a:r>
                        <a:rPr lang="en-US" sz="800" dirty="0">
                          <a:effectLst/>
                        </a:rPr>
                        <a:t>Cassandra’s writing performance is greater than its reading performance.</a:t>
                      </a:r>
                      <a:endParaRPr lang="en-US" sz="800" dirty="0">
                        <a:effectLst/>
                        <a:latin typeface="Calibri" panose="020F0502020204030204" pitchFamily="34" charset="0"/>
                        <a:ea typeface="Calibri" panose="020F0502020204030204" pitchFamily="34" charset="0"/>
                        <a:cs typeface="Times New Roman" panose="02020603050405020304" pitchFamily="18" charset="0"/>
                      </a:endParaRPr>
                    </a:p>
                  </a:txBody>
                  <a:tcPr marL="46827" marR="46827" marT="21612" marB="21612" anchor="ctr"/>
                </a:tc>
                <a:extLst>
                  <a:ext uri="{0D108BD9-81ED-4DB2-BD59-A6C34878D82A}">
                    <a16:rowId xmlns:a16="http://schemas.microsoft.com/office/drawing/2014/main" val="1913853037"/>
                  </a:ext>
                </a:extLst>
              </a:tr>
              <a:tr h="557671">
                <a:tc>
                  <a:txBody>
                    <a:bodyPr/>
                    <a:lstStyle/>
                    <a:p>
                      <a:pPr marL="0" marR="0">
                        <a:lnSpc>
                          <a:spcPct val="107000"/>
                        </a:lnSpc>
                        <a:spcBef>
                          <a:spcPts val="0"/>
                        </a:spcBef>
                        <a:spcAft>
                          <a:spcPts val="0"/>
                        </a:spcAft>
                      </a:pPr>
                      <a:r>
                        <a:rPr lang="en-US" sz="800">
                          <a:effectLst/>
                        </a:rPr>
                        <a:t>Communication Patterns</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46827" marR="46827" marT="21612" marB="21612" anchor="ctr"/>
                </a:tc>
                <a:tc>
                  <a:txBody>
                    <a:bodyPr/>
                    <a:lstStyle/>
                    <a:p>
                      <a:pPr marL="0" marR="0">
                        <a:lnSpc>
                          <a:spcPct val="107000"/>
                        </a:lnSpc>
                        <a:spcBef>
                          <a:spcPts val="0"/>
                        </a:spcBef>
                        <a:spcAft>
                          <a:spcPts val="0"/>
                        </a:spcAft>
                      </a:pPr>
                      <a:r>
                        <a:rPr lang="en-US" sz="800" dirty="0">
                          <a:effectLst/>
                        </a:rPr>
                        <a:t>Cassandra uses 7000 for cluster communication, 9042 for native protocol clients, and 7199 for JMX. Configure native </a:t>
                      </a:r>
                      <a:r>
                        <a:rPr lang="en-US" sz="800" dirty="0" err="1">
                          <a:effectLst/>
                        </a:rPr>
                        <a:t>procol</a:t>
                      </a:r>
                      <a:r>
                        <a:rPr lang="en-US" sz="800" dirty="0">
                          <a:effectLst/>
                        </a:rPr>
                        <a:t> and internode communication ports in Cassandra Configure File and JMX port in cassandra-env.sh. Ports are TCP.</a:t>
                      </a:r>
                      <a:endParaRPr lang="en-US" sz="800" dirty="0">
                        <a:effectLst/>
                        <a:latin typeface="Calibri" panose="020F0502020204030204" pitchFamily="34" charset="0"/>
                        <a:ea typeface="Calibri" panose="020F0502020204030204" pitchFamily="34" charset="0"/>
                        <a:cs typeface="Times New Roman" panose="02020603050405020304" pitchFamily="18" charset="0"/>
                      </a:endParaRPr>
                    </a:p>
                  </a:txBody>
                  <a:tcPr marL="46827" marR="46827" marT="21612" marB="21612" anchor="ctr"/>
                </a:tc>
                <a:extLst>
                  <a:ext uri="{0D108BD9-81ED-4DB2-BD59-A6C34878D82A}">
                    <a16:rowId xmlns:a16="http://schemas.microsoft.com/office/drawing/2014/main" val="2015197533"/>
                  </a:ext>
                </a:extLst>
              </a:tr>
              <a:tr h="779702">
                <a:tc>
                  <a:txBody>
                    <a:bodyPr/>
                    <a:lstStyle/>
                    <a:p>
                      <a:pPr marL="0" marR="0">
                        <a:lnSpc>
                          <a:spcPct val="107000"/>
                        </a:lnSpc>
                        <a:spcBef>
                          <a:spcPts val="0"/>
                        </a:spcBef>
                        <a:spcAft>
                          <a:spcPts val="0"/>
                        </a:spcAft>
                      </a:pPr>
                      <a:r>
                        <a:rPr lang="en-US" sz="800">
                          <a:effectLst/>
                        </a:rPr>
                        <a:t>Abstraction Layer</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46827" marR="46827" marT="21612" marB="21612" anchor="ctr"/>
                </a:tc>
                <a:tc>
                  <a:txBody>
                    <a:bodyPr/>
                    <a:lstStyle/>
                    <a:p>
                      <a:pPr marL="0" marR="0">
                        <a:lnSpc>
                          <a:spcPct val="107000"/>
                        </a:lnSpc>
                        <a:spcBef>
                          <a:spcPts val="0"/>
                        </a:spcBef>
                        <a:spcAft>
                          <a:spcPts val="0"/>
                        </a:spcAft>
                      </a:pPr>
                      <a:r>
                        <a:rPr lang="en-US" sz="800" dirty="0">
                          <a:effectLst/>
                        </a:rPr>
                        <a:t>Cassandra uses CQL, which provides an abstraction layer to hide structure implementation.</a:t>
                      </a:r>
                    </a:p>
                    <a:p>
                      <a:pPr marL="0" marR="0">
                        <a:lnSpc>
                          <a:spcPct val="107000"/>
                        </a:lnSpc>
                        <a:spcBef>
                          <a:spcPts val="0"/>
                        </a:spcBef>
                        <a:spcAft>
                          <a:spcPts val="0"/>
                        </a:spcAft>
                      </a:pPr>
                      <a:r>
                        <a:rPr lang="en-US" sz="800" dirty="0">
                          <a:effectLst/>
                        </a:rPr>
                        <a:t> </a:t>
                      </a:r>
                    </a:p>
                    <a:p>
                      <a:pPr marL="0" marR="0">
                        <a:lnSpc>
                          <a:spcPct val="107000"/>
                        </a:lnSpc>
                        <a:spcBef>
                          <a:spcPts val="0"/>
                        </a:spcBef>
                        <a:spcAft>
                          <a:spcPts val="0"/>
                        </a:spcAft>
                      </a:pPr>
                      <a:r>
                        <a:rPr lang="en-US" sz="800" dirty="0" err="1">
                          <a:effectLst/>
                        </a:rPr>
                        <a:t>Casquatch</a:t>
                      </a:r>
                      <a:r>
                        <a:rPr lang="en-US" sz="800" dirty="0">
                          <a:effectLst/>
                        </a:rPr>
                        <a:t> is a database abstraction layer with code for streamlining Cassandra works that includes load balancing, connection pooling, and geo-redundancy and uses the concept of POJO instead of CQL.</a:t>
                      </a:r>
                      <a:endParaRPr lang="en-US" sz="800" dirty="0">
                        <a:effectLst/>
                        <a:latin typeface="Calibri" panose="020F0502020204030204" pitchFamily="34" charset="0"/>
                        <a:ea typeface="Calibri" panose="020F0502020204030204" pitchFamily="34" charset="0"/>
                        <a:cs typeface="Times New Roman" panose="02020603050405020304" pitchFamily="18" charset="0"/>
                      </a:endParaRPr>
                    </a:p>
                  </a:txBody>
                  <a:tcPr marL="46827" marR="46827" marT="21612" marB="21612" anchor="ctr"/>
                </a:tc>
                <a:extLst>
                  <a:ext uri="{0D108BD9-81ED-4DB2-BD59-A6C34878D82A}">
                    <a16:rowId xmlns:a16="http://schemas.microsoft.com/office/drawing/2014/main" val="4093658599"/>
                  </a:ext>
                </a:extLst>
              </a:tr>
              <a:tr h="853712">
                <a:tc>
                  <a:txBody>
                    <a:bodyPr/>
                    <a:lstStyle/>
                    <a:p>
                      <a:pPr marL="0" marR="0">
                        <a:lnSpc>
                          <a:spcPct val="107000"/>
                        </a:lnSpc>
                        <a:spcBef>
                          <a:spcPts val="0"/>
                        </a:spcBef>
                        <a:spcAft>
                          <a:spcPts val="0"/>
                        </a:spcAft>
                      </a:pPr>
                      <a:r>
                        <a:rPr lang="en-US" sz="800">
                          <a:effectLst/>
                        </a:rPr>
                        <a:t>Up-front Complexity</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46827" marR="46827" marT="21612" marB="21612" anchor="ctr"/>
                </a:tc>
                <a:tc>
                  <a:txBody>
                    <a:bodyPr/>
                    <a:lstStyle/>
                    <a:p>
                      <a:pPr marL="0" marR="0">
                        <a:lnSpc>
                          <a:spcPct val="107000"/>
                        </a:lnSpc>
                        <a:spcBef>
                          <a:spcPts val="0"/>
                        </a:spcBef>
                        <a:spcAft>
                          <a:spcPts val="0"/>
                        </a:spcAft>
                      </a:pPr>
                      <a:r>
                        <a:rPr lang="en-US" sz="800" dirty="0">
                          <a:effectLst/>
                        </a:rPr>
                        <a:t>Decentralized. Data replicated to nodes.</a:t>
                      </a:r>
                    </a:p>
                    <a:p>
                      <a:pPr marL="0" marR="0">
                        <a:lnSpc>
                          <a:spcPct val="107000"/>
                        </a:lnSpc>
                        <a:spcBef>
                          <a:spcPts val="0"/>
                        </a:spcBef>
                        <a:spcAft>
                          <a:spcPts val="0"/>
                        </a:spcAft>
                      </a:pPr>
                      <a:r>
                        <a:rPr lang="en-US" sz="800" dirty="0">
                          <a:effectLst/>
                        </a:rPr>
                        <a:t> </a:t>
                      </a:r>
                    </a:p>
                    <a:p>
                      <a:pPr marL="0" marR="0">
                        <a:lnSpc>
                          <a:spcPct val="107000"/>
                        </a:lnSpc>
                        <a:spcBef>
                          <a:spcPts val="0"/>
                        </a:spcBef>
                        <a:spcAft>
                          <a:spcPts val="0"/>
                        </a:spcAft>
                      </a:pPr>
                      <a:r>
                        <a:rPr lang="en-US" sz="800" dirty="0">
                          <a:effectLst/>
                        </a:rPr>
                        <a:t>Setup not too difficult. The focus is on your project database design.</a:t>
                      </a:r>
                    </a:p>
                    <a:p>
                      <a:pPr marL="0" marR="0">
                        <a:lnSpc>
                          <a:spcPct val="107000"/>
                        </a:lnSpc>
                        <a:spcBef>
                          <a:spcPts val="0"/>
                        </a:spcBef>
                        <a:spcAft>
                          <a:spcPts val="0"/>
                        </a:spcAft>
                      </a:pPr>
                      <a:r>
                        <a:rPr lang="en-US" sz="800" dirty="0">
                          <a:effectLst/>
                        </a:rPr>
                        <a:t> </a:t>
                      </a:r>
                    </a:p>
                    <a:p>
                      <a:pPr marL="0" marR="0">
                        <a:lnSpc>
                          <a:spcPct val="107000"/>
                        </a:lnSpc>
                        <a:spcBef>
                          <a:spcPts val="0"/>
                        </a:spcBef>
                        <a:spcAft>
                          <a:spcPts val="0"/>
                        </a:spcAft>
                      </a:pPr>
                      <a:r>
                        <a:rPr lang="en-US" sz="800" dirty="0">
                          <a:effectLst/>
                        </a:rPr>
                        <a:t>Free, open source</a:t>
                      </a:r>
                    </a:p>
                    <a:p>
                      <a:pPr marL="0" marR="0">
                        <a:lnSpc>
                          <a:spcPct val="107000"/>
                        </a:lnSpc>
                        <a:spcBef>
                          <a:spcPts val="0"/>
                        </a:spcBef>
                        <a:spcAft>
                          <a:spcPts val="0"/>
                        </a:spcAft>
                      </a:pPr>
                      <a:r>
                        <a:rPr lang="en-US" sz="800" dirty="0">
                          <a:effectLst/>
                        </a:rPr>
                        <a:t> </a:t>
                      </a:r>
                    </a:p>
                    <a:p>
                      <a:pPr marL="0" marR="0">
                        <a:lnSpc>
                          <a:spcPct val="107000"/>
                        </a:lnSpc>
                        <a:spcBef>
                          <a:spcPts val="0"/>
                        </a:spcBef>
                        <a:spcAft>
                          <a:spcPts val="0"/>
                        </a:spcAft>
                      </a:pPr>
                      <a:r>
                        <a:rPr lang="en-US" sz="800" dirty="0">
                          <a:effectLst/>
                        </a:rPr>
                        <a:t>Setup can be not too difficult (e. g. on Ubuntu).</a:t>
                      </a:r>
                      <a:endParaRPr lang="en-US" sz="800" dirty="0">
                        <a:effectLst/>
                        <a:latin typeface="Calibri" panose="020F0502020204030204" pitchFamily="34" charset="0"/>
                        <a:ea typeface="Calibri" panose="020F0502020204030204" pitchFamily="34" charset="0"/>
                        <a:cs typeface="Times New Roman" panose="02020603050405020304" pitchFamily="18" charset="0"/>
                      </a:endParaRPr>
                    </a:p>
                  </a:txBody>
                  <a:tcPr marL="46827" marR="46827" marT="21612" marB="21612" anchor="ctr"/>
                </a:tc>
                <a:extLst>
                  <a:ext uri="{0D108BD9-81ED-4DB2-BD59-A6C34878D82A}">
                    <a16:rowId xmlns:a16="http://schemas.microsoft.com/office/drawing/2014/main" val="2269560040"/>
                  </a:ext>
                </a:extLst>
              </a:tr>
              <a:tr h="1113733">
                <a:tc>
                  <a:txBody>
                    <a:bodyPr/>
                    <a:lstStyle/>
                    <a:p>
                      <a:pPr marL="0" marR="0">
                        <a:lnSpc>
                          <a:spcPct val="107000"/>
                        </a:lnSpc>
                        <a:spcBef>
                          <a:spcPts val="0"/>
                        </a:spcBef>
                        <a:spcAft>
                          <a:spcPts val="0"/>
                        </a:spcAft>
                      </a:pPr>
                      <a:r>
                        <a:rPr lang="en-US" sz="800">
                          <a:effectLst/>
                        </a:rPr>
                        <a:t>Large Implementations</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46827" marR="46827" marT="21612" marB="21612" anchor="ctr"/>
                </a:tc>
                <a:tc>
                  <a:txBody>
                    <a:bodyPr/>
                    <a:lstStyle/>
                    <a:p>
                      <a:pPr marL="0" marR="0">
                        <a:lnSpc>
                          <a:spcPct val="107000"/>
                        </a:lnSpc>
                        <a:spcBef>
                          <a:spcPts val="0"/>
                        </a:spcBef>
                        <a:spcAft>
                          <a:spcPts val="0"/>
                        </a:spcAft>
                      </a:pPr>
                      <a:r>
                        <a:rPr lang="en-US" sz="800" dirty="0">
                          <a:effectLst/>
                        </a:rPr>
                        <a:t>Under 1 TB per node</a:t>
                      </a:r>
                    </a:p>
                    <a:p>
                      <a:pPr marL="0" marR="0">
                        <a:lnSpc>
                          <a:spcPct val="107000"/>
                        </a:lnSpc>
                        <a:spcBef>
                          <a:spcPts val="0"/>
                        </a:spcBef>
                        <a:spcAft>
                          <a:spcPts val="0"/>
                        </a:spcAft>
                      </a:pPr>
                      <a:r>
                        <a:rPr lang="en-US" sz="800" dirty="0">
                          <a:effectLst/>
                        </a:rPr>
                        <a:t> </a:t>
                      </a:r>
                    </a:p>
                    <a:p>
                      <a:pPr marL="0" marR="0">
                        <a:lnSpc>
                          <a:spcPct val="107000"/>
                        </a:lnSpc>
                        <a:spcBef>
                          <a:spcPts val="0"/>
                        </a:spcBef>
                        <a:spcAft>
                          <a:spcPts val="0"/>
                        </a:spcAft>
                      </a:pPr>
                      <a:r>
                        <a:rPr lang="en-US" sz="800" dirty="0">
                          <a:effectLst/>
                        </a:rPr>
                        <a:t>A row must fit 1 node.</a:t>
                      </a:r>
                    </a:p>
                    <a:p>
                      <a:pPr marL="0" marR="0">
                        <a:lnSpc>
                          <a:spcPct val="107000"/>
                        </a:lnSpc>
                        <a:spcBef>
                          <a:spcPts val="0"/>
                        </a:spcBef>
                        <a:spcAft>
                          <a:spcPts val="0"/>
                        </a:spcAft>
                      </a:pPr>
                      <a:r>
                        <a:rPr lang="en-US" sz="800" dirty="0">
                          <a:effectLst/>
                        </a:rPr>
                        <a:t> </a:t>
                      </a:r>
                    </a:p>
                    <a:p>
                      <a:pPr marL="0" marR="0">
                        <a:lnSpc>
                          <a:spcPct val="107000"/>
                        </a:lnSpc>
                        <a:spcBef>
                          <a:spcPts val="0"/>
                        </a:spcBef>
                        <a:spcAft>
                          <a:spcPts val="0"/>
                        </a:spcAft>
                      </a:pPr>
                      <a:r>
                        <a:rPr lang="en-US" sz="800" dirty="0">
                          <a:effectLst/>
                        </a:rPr>
                        <a:t>CQL has some limits: 2 GB max per column or blob, 48 characters max per table name, 65535 parameters max per query, etc.</a:t>
                      </a:r>
                      <a:endParaRPr lang="en-US" sz="800" dirty="0">
                        <a:effectLst/>
                        <a:latin typeface="Calibri" panose="020F0502020204030204" pitchFamily="34" charset="0"/>
                        <a:ea typeface="Calibri" panose="020F0502020204030204" pitchFamily="34" charset="0"/>
                        <a:cs typeface="Times New Roman" panose="02020603050405020304" pitchFamily="18" charset="0"/>
                      </a:endParaRPr>
                    </a:p>
                  </a:txBody>
                  <a:tcPr marL="3602" marR="3602" marT="3602" marB="3602" anchor="ctr"/>
                </a:tc>
                <a:extLst>
                  <a:ext uri="{0D108BD9-81ED-4DB2-BD59-A6C34878D82A}">
                    <a16:rowId xmlns:a16="http://schemas.microsoft.com/office/drawing/2014/main" val="2168541847"/>
                  </a:ext>
                </a:extLst>
              </a:tr>
            </a:tbl>
          </a:graphicData>
        </a:graphic>
      </p:graphicFrame>
      <p:sp>
        <p:nvSpPr>
          <p:cNvPr id="6" name="Rectangle 1">
            <a:extLst>
              <a:ext uri="{FF2B5EF4-FFF2-40B4-BE49-F238E27FC236}">
                <a16:creationId xmlns:a16="http://schemas.microsoft.com/office/drawing/2014/main" id="{05109F2C-4409-4770-AFB0-88C07E243F81}"/>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17326796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86460A8-E8D3-49F0-BDAF-93E704D97DCD}"/>
              </a:ext>
            </a:extLst>
          </p:cNvPr>
          <p:cNvPicPr>
            <a:picLocks noChangeAspect="1"/>
          </p:cNvPicPr>
          <p:nvPr/>
        </p:nvPicPr>
        <p:blipFill>
          <a:blip r:embed="rId2"/>
          <a:stretch>
            <a:fillRect/>
          </a:stretch>
        </p:blipFill>
        <p:spPr>
          <a:xfrm>
            <a:off x="0" y="119062"/>
            <a:ext cx="5724525" cy="1914525"/>
          </a:xfrm>
          <a:prstGeom prst="rect">
            <a:avLst/>
          </a:prstGeom>
        </p:spPr>
      </p:pic>
      <p:cxnSp>
        <p:nvCxnSpPr>
          <p:cNvPr id="9" name="Straight Arrow Connector 8">
            <a:extLst>
              <a:ext uri="{FF2B5EF4-FFF2-40B4-BE49-F238E27FC236}">
                <a16:creationId xmlns:a16="http://schemas.microsoft.com/office/drawing/2014/main" id="{0979731A-BAC8-45B3-B57F-A64D98AF67C1}"/>
              </a:ext>
            </a:extLst>
          </p:cNvPr>
          <p:cNvCxnSpPr/>
          <p:nvPr/>
        </p:nvCxnSpPr>
        <p:spPr>
          <a:xfrm>
            <a:off x="2724150" y="2247900"/>
            <a:ext cx="0" cy="2190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F8C79CE2-F3B3-461F-A077-902BC0C76FDD}"/>
              </a:ext>
            </a:extLst>
          </p:cNvPr>
          <p:cNvPicPr>
            <a:picLocks noChangeAspect="1"/>
          </p:cNvPicPr>
          <p:nvPr/>
        </p:nvPicPr>
        <p:blipFill>
          <a:blip r:embed="rId3"/>
          <a:stretch>
            <a:fillRect/>
          </a:stretch>
        </p:blipFill>
        <p:spPr>
          <a:xfrm>
            <a:off x="90487" y="2566988"/>
            <a:ext cx="5543550" cy="1447800"/>
          </a:xfrm>
          <a:prstGeom prst="rect">
            <a:avLst/>
          </a:prstGeom>
        </p:spPr>
      </p:pic>
      <p:pic>
        <p:nvPicPr>
          <p:cNvPr id="13" name="Picture 12">
            <a:extLst>
              <a:ext uri="{FF2B5EF4-FFF2-40B4-BE49-F238E27FC236}">
                <a16:creationId xmlns:a16="http://schemas.microsoft.com/office/drawing/2014/main" id="{D9614DC2-58BF-4375-9E9D-64036A707E66}"/>
              </a:ext>
            </a:extLst>
          </p:cNvPr>
          <p:cNvPicPr>
            <a:picLocks noChangeAspect="1"/>
          </p:cNvPicPr>
          <p:nvPr/>
        </p:nvPicPr>
        <p:blipFill>
          <a:blip r:embed="rId4"/>
          <a:stretch>
            <a:fillRect/>
          </a:stretch>
        </p:blipFill>
        <p:spPr>
          <a:xfrm>
            <a:off x="195262" y="5017726"/>
            <a:ext cx="5900738" cy="1035412"/>
          </a:xfrm>
          <a:prstGeom prst="rect">
            <a:avLst/>
          </a:prstGeom>
        </p:spPr>
      </p:pic>
      <p:cxnSp>
        <p:nvCxnSpPr>
          <p:cNvPr id="14" name="Straight Arrow Connector 13">
            <a:extLst>
              <a:ext uri="{FF2B5EF4-FFF2-40B4-BE49-F238E27FC236}">
                <a16:creationId xmlns:a16="http://schemas.microsoft.com/office/drawing/2014/main" id="{1AA98F46-4CED-4BE0-AB44-B774B96C9659}"/>
              </a:ext>
            </a:extLst>
          </p:cNvPr>
          <p:cNvCxnSpPr/>
          <p:nvPr/>
        </p:nvCxnSpPr>
        <p:spPr>
          <a:xfrm>
            <a:off x="2724150" y="4457700"/>
            <a:ext cx="0" cy="2190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10D12E15-E906-48D6-B743-F61BA8F40592}"/>
              </a:ext>
            </a:extLst>
          </p:cNvPr>
          <p:cNvPicPr>
            <a:picLocks noChangeAspect="1"/>
          </p:cNvPicPr>
          <p:nvPr/>
        </p:nvPicPr>
        <p:blipFill>
          <a:blip r:embed="rId5"/>
          <a:stretch>
            <a:fillRect/>
          </a:stretch>
        </p:blipFill>
        <p:spPr>
          <a:xfrm>
            <a:off x="6840855" y="2466975"/>
            <a:ext cx="4968239" cy="3887404"/>
          </a:xfrm>
          <a:prstGeom prst="rect">
            <a:avLst/>
          </a:prstGeom>
        </p:spPr>
      </p:pic>
      <p:sp>
        <p:nvSpPr>
          <p:cNvPr id="16" name="TextBox 15">
            <a:extLst>
              <a:ext uri="{FF2B5EF4-FFF2-40B4-BE49-F238E27FC236}">
                <a16:creationId xmlns:a16="http://schemas.microsoft.com/office/drawing/2014/main" id="{79F5B62C-CBB5-4A81-98D9-C04EE6BB56F9}"/>
              </a:ext>
            </a:extLst>
          </p:cNvPr>
          <p:cNvSpPr txBox="1"/>
          <p:nvPr/>
        </p:nvSpPr>
        <p:spPr>
          <a:xfrm>
            <a:off x="6581775" y="514350"/>
            <a:ext cx="4857750" cy="1323439"/>
          </a:xfrm>
          <a:prstGeom prst="rect">
            <a:avLst/>
          </a:prstGeom>
          <a:noFill/>
        </p:spPr>
        <p:txBody>
          <a:bodyPr wrap="square" rtlCol="0">
            <a:spAutoFit/>
          </a:bodyPr>
          <a:lstStyle/>
          <a:p>
            <a:r>
              <a:rPr lang="en-US" sz="4000" dirty="0"/>
              <a:t>Collating Results in Python</a:t>
            </a:r>
          </a:p>
        </p:txBody>
      </p:sp>
    </p:spTree>
    <p:extLst>
      <p:ext uri="{BB962C8B-B14F-4D97-AF65-F5344CB8AC3E}">
        <p14:creationId xmlns:p14="http://schemas.microsoft.com/office/powerpoint/2010/main" val="12708541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a:extLst>
              <a:ext uri="{FF2B5EF4-FFF2-40B4-BE49-F238E27FC236}">
                <a16:creationId xmlns:a16="http://schemas.microsoft.com/office/drawing/2014/main" id="{4596CFDE-B983-49A3-A207-2EB0FF71962D}"/>
              </a:ext>
            </a:extLst>
          </p:cNvPr>
          <p:cNvGraphicFramePr>
            <a:graphicFrameLocks/>
          </p:cNvGraphicFramePr>
          <p:nvPr>
            <p:extLst>
              <p:ext uri="{D42A27DB-BD31-4B8C-83A1-F6EECF244321}">
                <p14:modId xmlns:p14="http://schemas.microsoft.com/office/powerpoint/2010/main" val="2825018769"/>
              </p:ext>
            </p:extLst>
          </p:nvPr>
        </p:nvGraphicFramePr>
        <p:xfrm>
          <a:off x="408817" y="2612360"/>
          <a:ext cx="3610734" cy="4142682"/>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 name="Chart 5">
            <a:extLst>
              <a:ext uri="{FF2B5EF4-FFF2-40B4-BE49-F238E27FC236}">
                <a16:creationId xmlns:a16="http://schemas.microsoft.com/office/drawing/2014/main" id="{60678787-EB29-46F1-B6E4-52DCB8A40923}"/>
              </a:ext>
            </a:extLst>
          </p:cNvPr>
          <p:cNvGraphicFramePr>
            <a:graphicFrameLocks/>
          </p:cNvGraphicFramePr>
          <p:nvPr>
            <p:extLst>
              <p:ext uri="{D42A27DB-BD31-4B8C-83A1-F6EECF244321}">
                <p14:modId xmlns:p14="http://schemas.microsoft.com/office/powerpoint/2010/main" val="3457232071"/>
              </p:ext>
            </p:extLst>
          </p:nvPr>
        </p:nvGraphicFramePr>
        <p:xfrm>
          <a:off x="4583431" y="2571751"/>
          <a:ext cx="3179444" cy="4061459"/>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7" name="Chart 6">
            <a:extLst>
              <a:ext uri="{FF2B5EF4-FFF2-40B4-BE49-F238E27FC236}">
                <a16:creationId xmlns:a16="http://schemas.microsoft.com/office/drawing/2014/main" id="{19197945-DA1D-448B-94C0-4829616C407A}"/>
              </a:ext>
            </a:extLst>
          </p:cNvPr>
          <p:cNvGraphicFramePr>
            <a:graphicFrameLocks/>
          </p:cNvGraphicFramePr>
          <p:nvPr>
            <p:extLst>
              <p:ext uri="{D42A27DB-BD31-4B8C-83A1-F6EECF244321}">
                <p14:modId xmlns:p14="http://schemas.microsoft.com/office/powerpoint/2010/main" val="4230120392"/>
              </p:ext>
            </p:extLst>
          </p:nvPr>
        </p:nvGraphicFramePr>
        <p:xfrm>
          <a:off x="8326755" y="2571749"/>
          <a:ext cx="3504053" cy="4142682"/>
        </p:xfrm>
        <a:graphic>
          <a:graphicData uri="http://schemas.openxmlformats.org/drawingml/2006/chart">
            <c:chart xmlns:c="http://schemas.openxmlformats.org/drawingml/2006/chart" xmlns:r="http://schemas.openxmlformats.org/officeDocument/2006/relationships" r:id="rId4"/>
          </a:graphicData>
        </a:graphic>
      </p:graphicFrame>
      <p:sp>
        <p:nvSpPr>
          <p:cNvPr id="8" name="TextBox 7">
            <a:extLst>
              <a:ext uri="{FF2B5EF4-FFF2-40B4-BE49-F238E27FC236}">
                <a16:creationId xmlns:a16="http://schemas.microsoft.com/office/drawing/2014/main" id="{94231C28-CBDD-4ECF-B5F4-4773B28BEE8A}"/>
              </a:ext>
            </a:extLst>
          </p:cNvPr>
          <p:cNvSpPr txBox="1"/>
          <p:nvPr/>
        </p:nvSpPr>
        <p:spPr>
          <a:xfrm>
            <a:off x="1419225" y="628650"/>
            <a:ext cx="9296400" cy="1477328"/>
          </a:xfrm>
          <a:prstGeom prst="rect">
            <a:avLst/>
          </a:prstGeom>
          <a:noFill/>
        </p:spPr>
        <p:txBody>
          <a:bodyPr wrap="square" rtlCol="0">
            <a:spAutoFit/>
          </a:bodyPr>
          <a:lstStyle/>
          <a:p>
            <a:r>
              <a:rPr lang="en-US" dirty="0"/>
              <a:t>Taking the average of each category of measurements. As seen below 9 iterations were benchmarked to obtain a sample size that would suffice. Each iterations ran multiple times. The results seen below are averages of the time difference notices when an action was taken in the Cassandra Database and a response was received. The data is in </a:t>
            </a:r>
            <a:r>
              <a:rPr lang="en-US" dirty="0" err="1"/>
              <a:t>ms</a:t>
            </a:r>
            <a:r>
              <a:rPr lang="en-US" dirty="0"/>
              <a:t>, </a:t>
            </a:r>
            <a:r>
              <a:rPr lang="en-US" dirty="0" err="1"/>
              <a:t>eg</a:t>
            </a:r>
            <a:r>
              <a:rPr lang="en-US" dirty="0"/>
              <a:t> 1800 is equivalent to 1.8 </a:t>
            </a:r>
            <a:r>
              <a:rPr lang="en-US" dirty="0" err="1"/>
              <a:t>ms.</a:t>
            </a:r>
            <a:endParaRPr lang="en-US" dirty="0"/>
          </a:p>
        </p:txBody>
      </p:sp>
    </p:spTree>
    <p:extLst>
      <p:ext uri="{BB962C8B-B14F-4D97-AF65-F5344CB8AC3E}">
        <p14:creationId xmlns:p14="http://schemas.microsoft.com/office/powerpoint/2010/main" val="28830383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4B568-0259-41E0-A7DE-82B0166B1785}"/>
              </a:ext>
            </a:extLst>
          </p:cNvPr>
          <p:cNvSpPr>
            <a:spLocks noGrp="1"/>
          </p:cNvSpPr>
          <p:nvPr>
            <p:ph type="title"/>
          </p:nvPr>
        </p:nvSpPr>
        <p:spPr/>
        <p:txBody>
          <a:bodyPr/>
          <a:lstStyle/>
          <a:p>
            <a:r>
              <a:rPr lang="en-US" dirty="0"/>
              <a:t>Story of the data.</a:t>
            </a:r>
          </a:p>
        </p:txBody>
      </p:sp>
      <mc:AlternateContent xmlns:mc="http://schemas.openxmlformats.org/markup-compatibility/2006" xmlns:cx1="http://schemas.microsoft.com/office/drawing/2015/9/8/chartex">
        <mc:Choice Requires="cx1">
          <p:graphicFrame>
            <p:nvGraphicFramePr>
              <p:cNvPr id="4" name="Chart 3">
                <a:extLst>
                  <a:ext uri="{FF2B5EF4-FFF2-40B4-BE49-F238E27FC236}">
                    <a16:creationId xmlns:a16="http://schemas.microsoft.com/office/drawing/2014/main" id="{583EC025-F85E-4DB5-889C-7EDEC369A36E}"/>
                  </a:ext>
                </a:extLst>
              </p:cNvPr>
              <p:cNvGraphicFramePr/>
              <p:nvPr>
                <p:extLst>
                  <p:ext uri="{D42A27DB-BD31-4B8C-83A1-F6EECF244321}">
                    <p14:modId xmlns:p14="http://schemas.microsoft.com/office/powerpoint/2010/main" val="3116375690"/>
                  </p:ext>
                </p:extLst>
              </p:nvPr>
            </p:nvGraphicFramePr>
            <p:xfrm>
              <a:off x="1809750" y="2250758"/>
              <a:ext cx="6976110" cy="4607242"/>
            </p:xfrm>
            <a:graphic>
              <a:graphicData uri="http://schemas.microsoft.com/office/drawing/2014/chartex">
                <cx:chart xmlns:cx="http://schemas.microsoft.com/office/drawing/2014/chartex" xmlns:r="http://schemas.openxmlformats.org/officeDocument/2006/relationships" r:id="rId2"/>
              </a:graphicData>
            </a:graphic>
          </p:graphicFrame>
        </mc:Choice>
        <mc:Fallback xmlns="">
          <p:pic>
            <p:nvPicPr>
              <p:cNvPr id="4" name="Chart 3">
                <a:extLst>
                  <a:ext uri="{FF2B5EF4-FFF2-40B4-BE49-F238E27FC236}">
                    <a16:creationId xmlns:a16="http://schemas.microsoft.com/office/drawing/2014/main" id="{583EC025-F85E-4DB5-889C-7EDEC369A36E}"/>
                  </a:ext>
                </a:extLst>
              </p:cNvPr>
              <p:cNvPicPr>
                <a:picLocks noGrp="1" noRot="1" noChangeAspect="1" noMove="1" noResize="1" noEditPoints="1" noAdjustHandles="1" noChangeArrowheads="1" noChangeShapeType="1"/>
              </p:cNvPicPr>
              <p:nvPr/>
            </p:nvPicPr>
            <p:blipFill>
              <a:blip r:embed="rId3"/>
              <a:stretch>
                <a:fillRect/>
              </a:stretch>
            </p:blipFill>
            <p:spPr>
              <a:xfrm>
                <a:off x="1809750" y="2250758"/>
                <a:ext cx="6976110" cy="4607242"/>
              </a:xfrm>
              <a:prstGeom prst="rect">
                <a:avLst/>
              </a:prstGeom>
            </p:spPr>
          </p:pic>
        </mc:Fallback>
      </mc:AlternateContent>
      <p:sp>
        <p:nvSpPr>
          <p:cNvPr id="5" name="TextBox 4">
            <a:extLst>
              <a:ext uri="{FF2B5EF4-FFF2-40B4-BE49-F238E27FC236}">
                <a16:creationId xmlns:a16="http://schemas.microsoft.com/office/drawing/2014/main" id="{2408EA25-6D97-4607-AA2E-7B93F5F744FA}"/>
              </a:ext>
            </a:extLst>
          </p:cNvPr>
          <p:cNvSpPr txBox="1"/>
          <p:nvPr/>
        </p:nvSpPr>
        <p:spPr>
          <a:xfrm>
            <a:off x="6362700" y="1104900"/>
            <a:ext cx="4448175" cy="1200329"/>
          </a:xfrm>
          <a:prstGeom prst="rect">
            <a:avLst/>
          </a:prstGeom>
          <a:noFill/>
        </p:spPr>
        <p:txBody>
          <a:bodyPr wrap="square" rtlCol="0">
            <a:spAutoFit/>
          </a:bodyPr>
          <a:lstStyle/>
          <a:p>
            <a:r>
              <a:rPr lang="en-US" dirty="0"/>
              <a:t>Write operation response </a:t>
            </a:r>
            <a:r>
              <a:rPr lang="en-US" dirty="0" err="1"/>
              <a:t>ms</a:t>
            </a:r>
            <a:r>
              <a:rPr lang="en-US" dirty="0"/>
              <a:t> increase is negligible, the take away from this is that Cassandra is a great </a:t>
            </a:r>
            <a:r>
              <a:rPr lang="en-US" dirty="0" err="1"/>
              <a:t>noSQL</a:t>
            </a:r>
            <a:r>
              <a:rPr lang="en-US" dirty="0"/>
              <a:t> database for ‘write’ heavy applications.</a:t>
            </a:r>
          </a:p>
        </p:txBody>
      </p:sp>
    </p:spTree>
    <p:extLst>
      <p:ext uri="{BB962C8B-B14F-4D97-AF65-F5344CB8AC3E}">
        <p14:creationId xmlns:p14="http://schemas.microsoft.com/office/powerpoint/2010/main" val="8380758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84ECA-32E5-4D2E-B368-F871D93B83A0}"/>
              </a:ext>
            </a:extLst>
          </p:cNvPr>
          <p:cNvSpPr>
            <a:spLocks noGrp="1"/>
          </p:cNvSpPr>
          <p:nvPr>
            <p:ph type="title"/>
          </p:nvPr>
        </p:nvSpPr>
        <p:spPr/>
        <p:txBody>
          <a:bodyPr/>
          <a:lstStyle/>
          <a:p>
            <a:r>
              <a:rPr lang="en-US" dirty="0"/>
              <a:t>CAP Times</a:t>
            </a:r>
          </a:p>
        </p:txBody>
      </p:sp>
      <p:sp>
        <p:nvSpPr>
          <p:cNvPr id="3" name="Content Placeholder 2">
            <a:extLst>
              <a:ext uri="{FF2B5EF4-FFF2-40B4-BE49-F238E27FC236}">
                <a16:creationId xmlns:a16="http://schemas.microsoft.com/office/drawing/2014/main" id="{D3549663-1AF9-4753-BE25-2C13758698E8}"/>
              </a:ext>
            </a:extLst>
          </p:cNvPr>
          <p:cNvSpPr>
            <a:spLocks noGrp="1"/>
          </p:cNvSpPr>
          <p:nvPr>
            <p:ph idx="1"/>
          </p:nvPr>
        </p:nvSpPr>
        <p:spPr/>
        <p:txBody>
          <a:bodyPr/>
          <a:lstStyle/>
          <a:p>
            <a:r>
              <a:rPr lang="en-US" dirty="0"/>
              <a:t>Start read after write - Read after  write</a:t>
            </a:r>
          </a:p>
        </p:txBody>
      </p:sp>
      <p:graphicFrame>
        <p:nvGraphicFramePr>
          <p:cNvPr id="4" name="Chart 3">
            <a:extLst>
              <a:ext uri="{FF2B5EF4-FFF2-40B4-BE49-F238E27FC236}">
                <a16:creationId xmlns:a16="http://schemas.microsoft.com/office/drawing/2014/main" id="{A8127892-0E5F-41EA-90CC-940583FD0668}"/>
              </a:ext>
            </a:extLst>
          </p:cNvPr>
          <p:cNvGraphicFramePr>
            <a:graphicFrameLocks/>
          </p:cNvGraphicFramePr>
          <p:nvPr/>
        </p:nvGraphicFramePr>
        <p:xfrm>
          <a:off x="1523999" y="2521258"/>
          <a:ext cx="9040427" cy="3790642"/>
        </p:xfrm>
        <a:graphic>
          <a:graphicData uri="http://schemas.openxmlformats.org/drawingml/2006/chart">
            <c:chart xmlns:c="http://schemas.openxmlformats.org/drawingml/2006/chart" xmlns:r="http://schemas.openxmlformats.org/officeDocument/2006/relationships" r:id="rId2"/>
          </a:graphicData>
        </a:graphic>
      </p:graphicFrame>
      <p:sp>
        <p:nvSpPr>
          <p:cNvPr id="5" name="TextBox 4">
            <a:extLst>
              <a:ext uri="{FF2B5EF4-FFF2-40B4-BE49-F238E27FC236}">
                <a16:creationId xmlns:a16="http://schemas.microsoft.com/office/drawing/2014/main" id="{BAFBAA60-E2FB-4799-9629-F47312328569}"/>
              </a:ext>
            </a:extLst>
          </p:cNvPr>
          <p:cNvSpPr txBox="1"/>
          <p:nvPr/>
        </p:nvSpPr>
        <p:spPr>
          <a:xfrm>
            <a:off x="8300621" y="568171"/>
            <a:ext cx="3053179" cy="369332"/>
          </a:xfrm>
          <a:prstGeom prst="rect">
            <a:avLst/>
          </a:prstGeom>
          <a:noFill/>
        </p:spPr>
        <p:txBody>
          <a:bodyPr wrap="square" rtlCol="0">
            <a:spAutoFit/>
          </a:bodyPr>
          <a:lstStyle/>
          <a:p>
            <a:r>
              <a:rPr lang="en-US" dirty="0"/>
              <a:t>Positive Regression line</a:t>
            </a:r>
          </a:p>
        </p:txBody>
      </p:sp>
    </p:spTree>
    <p:extLst>
      <p:ext uri="{BB962C8B-B14F-4D97-AF65-F5344CB8AC3E}">
        <p14:creationId xmlns:p14="http://schemas.microsoft.com/office/powerpoint/2010/main" val="33685594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A85385-D608-4FF7-9F36-44E574B18BDD}"/>
              </a:ext>
            </a:extLst>
          </p:cNvPr>
          <p:cNvSpPr>
            <a:spLocks noGrp="1"/>
          </p:cNvSpPr>
          <p:nvPr>
            <p:ph type="title"/>
          </p:nvPr>
        </p:nvSpPr>
        <p:spPr/>
        <p:txBody>
          <a:bodyPr/>
          <a:lstStyle/>
          <a:p>
            <a:r>
              <a:rPr lang="en-US" dirty="0"/>
              <a:t>Overview</a:t>
            </a:r>
          </a:p>
        </p:txBody>
      </p:sp>
      <p:sp>
        <p:nvSpPr>
          <p:cNvPr id="3" name="Content Placeholder 2">
            <a:extLst>
              <a:ext uri="{FF2B5EF4-FFF2-40B4-BE49-F238E27FC236}">
                <a16:creationId xmlns:a16="http://schemas.microsoft.com/office/drawing/2014/main" id="{9084E088-07B3-4EDF-9BB6-3A046BE72866}"/>
              </a:ext>
            </a:extLst>
          </p:cNvPr>
          <p:cNvSpPr>
            <a:spLocks noGrp="1"/>
          </p:cNvSpPr>
          <p:nvPr>
            <p:ph idx="1"/>
          </p:nvPr>
        </p:nvSpPr>
        <p:spPr/>
        <p:txBody>
          <a:bodyPr>
            <a:normAutofit fontScale="92500" lnSpcReduction="20000"/>
          </a:bodyPr>
          <a:lstStyle/>
          <a:p>
            <a:r>
              <a:rPr lang="en-US" dirty="0"/>
              <a:t>Built a write-read type of app implementing Apache Cassandra and Python</a:t>
            </a:r>
          </a:p>
          <a:p>
            <a:r>
              <a:rPr lang="en-US" dirty="0"/>
              <a:t>Data flow:</a:t>
            </a:r>
          </a:p>
          <a:p>
            <a:pPr lvl="1"/>
            <a:r>
              <a:rPr lang="en-US" dirty="0"/>
              <a:t>cassandraRW.py</a:t>
            </a:r>
          </a:p>
          <a:p>
            <a:pPr lvl="2"/>
            <a:r>
              <a:rPr lang="en-US" dirty="0"/>
              <a:t>Writer argument: Insert length-specified strings of random characters into the database.</a:t>
            </a:r>
          </a:p>
          <a:p>
            <a:pPr lvl="2"/>
            <a:r>
              <a:rPr lang="en-US" dirty="0"/>
              <a:t>Reader argument: Select a record from the database.</a:t>
            </a:r>
          </a:p>
          <a:p>
            <a:pPr lvl="2"/>
            <a:r>
              <a:rPr lang="en-US" dirty="0"/>
              <a:t>Time is measured during each of these queries independently and saved into CSV.</a:t>
            </a:r>
          </a:p>
          <a:p>
            <a:pPr lvl="1"/>
            <a:r>
              <a:rPr lang="en-US" dirty="0"/>
              <a:t>calculateStatistics.py: Read the data from “</a:t>
            </a:r>
            <a:r>
              <a:rPr lang="en-US" dirty="0" err="1"/>
              <a:t>timeDifferences</a:t>
            </a:r>
            <a:r>
              <a:rPr lang="en-US" dirty="0"/>
              <a:t>” CSV files and save a CSV filled with statistics (e. g. min, max, average, standard deviation)</a:t>
            </a:r>
          </a:p>
          <a:p>
            <a:pPr lvl="1"/>
            <a:r>
              <a:rPr lang="en-US" dirty="0"/>
              <a:t>capAnalysis.py</a:t>
            </a:r>
          </a:p>
          <a:p>
            <a:pPr lvl="2"/>
            <a:r>
              <a:rPr lang="en-US" dirty="0"/>
              <a:t>Insert argument: Insert a record into the database based on a sample file index.</a:t>
            </a:r>
          </a:p>
          <a:p>
            <a:pPr lvl="2"/>
            <a:r>
              <a:rPr lang="en-US" dirty="0"/>
              <a:t>Update argument: Update a record in the database based on a sample file index.</a:t>
            </a:r>
          </a:p>
          <a:p>
            <a:pPr lvl="2"/>
            <a:r>
              <a:rPr lang="en-US" dirty="0"/>
              <a:t>Read argument: Select for a record in the database based on a sample file index.</a:t>
            </a:r>
          </a:p>
          <a:p>
            <a:pPr lvl="1"/>
            <a:r>
              <a:rPr lang="en-US" dirty="0"/>
              <a:t>table.py: Create or drop table.</a:t>
            </a:r>
          </a:p>
          <a:p>
            <a:pPr lvl="1"/>
            <a:r>
              <a:rPr lang="en-US" dirty="0"/>
              <a:t>hardwareMeasure.py: Continuously see the latest hardware statistics (CPU, RAM, storage)</a:t>
            </a:r>
          </a:p>
        </p:txBody>
      </p:sp>
    </p:spTree>
    <p:extLst>
      <p:ext uri="{BB962C8B-B14F-4D97-AF65-F5344CB8AC3E}">
        <p14:creationId xmlns:p14="http://schemas.microsoft.com/office/powerpoint/2010/main" val="17660079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3CB0A4-E010-405B-B73F-BC6CA8D86A45}"/>
              </a:ext>
            </a:extLst>
          </p:cNvPr>
          <p:cNvSpPr>
            <a:spLocks noGrp="1"/>
          </p:cNvSpPr>
          <p:nvPr>
            <p:ph type="title"/>
          </p:nvPr>
        </p:nvSpPr>
        <p:spPr/>
        <p:txBody>
          <a:bodyPr/>
          <a:lstStyle/>
          <a:p>
            <a:r>
              <a:rPr lang="en-US" dirty="0"/>
              <a:t>Code – cassandraRW.py</a:t>
            </a:r>
          </a:p>
        </p:txBody>
      </p:sp>
      <p:pic>
        <p:nvPicPr>
          <p:cNvPr id="5" name="Content Placeholder 4">
            <a:extLst>
              <a:ext uri="{FF2B5EF4-FFF2-40B4-BE49-F238E27FC236}">
                <a16:creationId xmlns:a16="http://schemas.microsoft.com/office/drawing/2014/main" id="{F94FD0B7-9DBC-4CA0-BC3E-C15E8EBF7BFB}"/>
              </a:ext>
            </a:extLst>
          </p:cNvPr>
          <p:cNvPicPr>
            <a:picLocks noGrp="1" noChangeAspect="1"/>
          </p:cNvPicPr>
          <p:nvPr>
            <p:ph idx="1"/>
          </p:nvPr>
        </p:nvPicPr>
        <p:blipFill>
          <a:blip r:embed="rId2"/>
          <a:stretch>
            <a:fillRect/>
          </a:stretch>
        </p:blipFill>
        <p:spPr>
          <a:xfrm>
            <a:off x="951048" y="1621976"/>
            <a:ext cx="7854525" cy="1416979"/>
          </a:xfrm>
        </p:spPr>
      </p:pic>
      <p:pic>
        <p:nvPicPr>
          <p:cNvPr id="7" name="Picture 6">
            <a:extLst>
              <a:ext uri="{FF2B5EF4-FFF2-40B4-BE49-F238E27FC236}">
                <a16:creationId xmlns:a16="http://schemas.microsoft.com/office/drawing/2014/main" id="{8C1B354B-606A-4BFC-A24A-032EFE376DEC}"/>
              </a:ext>
            </a:extLst>
          </p:cNvPr>
          <p:cNvPicPr>
            <a:picLocks noChangeAspect="1"/>
          </p:cNvPicPr>
          <p:nvPr/>
        </p:nvPicPr>
        <p:blipFill>
          <a:blip r:embed="rId3"/>
          <a:stretch>
            <a:fillRect/>
          </a:stretch>
        </p:blipFill>
        <p:spPr>
          <a:xfrm>
            <a:off x="951048" y="3179584"/>
            <a:ext cx="7854525" cy="3138088"/>
          </a:xfrm>
          <a:prstGeom prst="rect">
            <a:avLst/>
          </a:prstGeom>
        </p:spPr>
      </p:pic>
    </p:spTree>
    <p:extLst>
      <p:ext uri="{BB962C8B-B14F-4D97-AF65-F5344CB8AC3E}">
        <p14:creationId xmlns:p14="http://schemas.microsoft.com/office/powerpoint/2010/main" val="21957853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E25CE8-754A-48D0-AFD4-7C84431320D6}"/>
              </a:ext>
            </a:extLst>
          </p:cNvPr>
          <p:cNvSpPr>
            <a:spLocks noGrp="1"/>
          </p:cNvSpPr>
          <p:nvPr>
            <p:ph type="title"/>
          </p:nvPr>
        </p:nvSpPr>
        <p:spPr/>
        <p:txBody>
          <a:bodyPr/>
          <a:lstStyle/>
          <a:p>
            <a:r>
              <a:rPr lang="en-US" dirty="0"/>
              <a:t>Code – cassandraRW.py</a:t>
            </a:r>
          </a:p>
        </p:txBody>
      </p:sp>
      <p:pic>
        <p:nvPicPr>
          <p:cNvPr id="5" name="Content Placeholder 4">
            <a:extLst>
              <a:ext uri="{FF2B5EF4-FFF2-40B4-BE49-F238E27FC236}">
                <a16:creationId xmlns:a16="http://schemas.microsoft.com/office/drawing/2014/main" id="{BCF91FA0-D648-426E-ACDF-BFD65998F11C}"/>
              </a:ext>
            </a:extLst>
          </p:cNvPr>
          <p:cNvPicPr>
            <a:picLocks noGrp="1" noChangeAspect="1"/>
          </p:cNvPicPr>
          <p:nvPr>
            <p:ph idx="1"/>
          </p:nvPr>
        </p:nvPicPr>
        <p:blipFill>
          <a:blip r:embed="rId2"/>
          <a:stretch>
            <a:fillRect/>
          </a:stretch>
        </p:blipFill>
        <p:spPr>
          <a:xfrm>
            <a:off x="916988" y="1825625"/>
            <a:ext cx="10358023" cy="4351338"/>
          </a:xfrm>
        </p:spPr>
      </p:pic>
    </p:spTree>
    <p:extLst>
      <p:ext uri="{BB962C8B-B14F-4D97-AF65-F5344CB8AC3E}">
        <p14:creationId xmlns:p14="http://schemas.microsoft.com/office/powerpoint/2010/main" val="1327584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475A01-FE26-4EA1-AA77-BF583204555B}"/>
              </a:ext>
            </a:extLst>
          </p:cNvPr>
          <p:cNvSpPr>
            <a:spLocks noGrp="1"/>
          </p:cNvSpPr>
          <p:nvPr>
            <p:ph type="title"/>
          </p:nvPr>
        </p:nvSpPr>
        <p:spPr/>
        <p:txBody>
          <a:bodyPr/>
          <a:lstStyle/>
          <a:p>
            <a:r>
              <a:rPr lang="en-US" dirty="0"/>
              <a:t>Code – calculateStatistics.py</a:t>
            </a:r>
          </a:p>
        </p:txBody>
      </p:sp>
      <p:pic>
        <p:nvPicPr>
          <p:cNvPr id="5" name="Content Placeholder 4">
            <a:extLst>
              <a:ext uri="{FF2B5EF4-FFF2-40B4-BE49-F238E27FC236}">
                <a16:creationId xmlns:a16="http://schemas.microsoft.com/office/drawing/2014/main" id="{FC720957-0375-41DD-867A-7E5FED377A22}"/>
              </a:ext>
            </a:extLst>
          </p:cNvPr>
          <p:cNvPicPr>
            <a:picLocks noGrp="1" noChangeAspect="1"/>
          </p:cNvPicPr>
          <p:nvPr>
            <p:ph idx="1"/>
          </p:nvPr>
        </p:nvPicPr>
        <p:blipFill>
          <a:blip r:embed="rId2"/>
          <a:stretch>
            <a:fillRect/>
          </a:stretch>
        </p:blipFill>
        <p:spPr>
          <a:xfrm>
            <a:off x="677739" y="1765588"/>
            <a:ext cx="5774994" cy="4351338"/>
          </a:xfrm>
        </p:spPr>
      </p:pic>
      <p:pic>
        <p:nvPicPr>
          <p:cNvPr id="7" name="Picture 6">
            <a:extLst>
              <a:ext uri="{FF2B5EF4-FFF2-40B4-BE49-F238E27FC236}">
                <a16:creationId xmlns:a16="http://schemas.microsoft.com/office/drawing/2014/main" id="{A520A15A-5BCF-4EB8-AE80-76AA77790ECA}"/>
              </a:ext>
            </a:extLst>
          </p:cNvPr>
          <p:cNvPicPr>
            <a:picLocks noChangeAspect="1"/>
          </p:cNvPicPr>
          <p:nvPr/>
        </p:nvPicPr>
        <p:blipFill>
          <a:blip r:embed="rId3"/>
          <a:stretch>
            <a:fillRect/>
          </a:stretch>
        </p:blipFill>
        <p:spPr>
          <a:xfrm>
            <a:off x="6737080" y="1765588"/>
            <a:ext cx="4254193" cy="4466647"/>
          </a:xfrm>
          <a:prstGeom prst="rect">
            <a:avLst/>
          </a:prstGeom>
        </p:spPr>
      </p:pic>
    </p:spTree>
    <p:extLst>
      <p:ext uri="{BB962C8B-B14F-4D97-AF65-F5344CB8AC3E}">
        <p14:creationId xmlns:p14="http://schemas.microsoft.com/office/powerpoint/2010/main" val="40482163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E09D47-F438-428E-A505-7E8AAFC84B8B}"/>
              </a:ext>
            </a:extLst>
          </p:cNvPr>
          <p:cNvSpPr>
            <a:spLocks noGrp="1"/>
          </p:cNvSpPr>
          <p:nvPr>
            <p:ph type="title"/>
          </p:nvPr>
        </p:nvSpPr>
        <p:spPr/>
        <p:txBody>
          <a:bodyPr/>
          <a:lstStyle/>
          <a:p>
            <a:r>
              <a:rPr lang="en-US" dirty="0"/>
              <a:t>Code – capAnalysis.py</a:t>
            </a:r>
          </a:p>
        </p:txBody>
      </p:sp>
      <p:pic>
        <p:nvPicPr>
          <p:cNvPr id="5" name="Content Placeholder 4">
            <a:extLst>
              <a:ext uri="{FF2B5EF4-FFF2-40B4-BE49-F238E27FC236}">
                <a16:creationId xmlns:a16="http://schemas.microsoft.com/office/drawing/2014/main" id="{90998B4B-AEB7-484D-A91B-65FEF8F931F5}"/>
              </a:ext>
            </a:extLst>
          </p:cNvPr>
          <p:cNvPicPr>
            <a:picLocks noGrp="1" noChangeAspect="1"/>
          </p:cNvPicPr>
          <p:nvPr>
            <p:ph idx="1"/>
          </p:nvPr>
        </p:nvPicPr>
        <p:blipFill>
          <a:blip r:embed="rId2"/>
          <a:stretch>
            <a:fillRect/>
          </a:stretch>
        </p:blipFill>
        <p:spPr>
          <a:xfrm>
            <a:off x="837579" y="2058035"/>
            <a:ext cx="5258421" cy="4588388"/>
          </a:xfrm>
        </p:spPr>
      </p:pic>
      <p:pic>
        <p:nvPicPr>
          <p:cNvPr id="7" name="Picture 6">
            <a:extLst>
              <a:ext uri="{FF2B5EF4-FFF2-40B4-BE49-F238E27FC236}">
                <a16:creationId xmlns:a16="http://schemas.microsoft.com/office/drawing/2014/main" id="{0C3A150F-1D74-4E3B-B74E-EEDC7F0CC884}"/>
              </a:ext>
            </a:extLst>
          </p:cNvPr>
          <p:cNvPicPr>
            <a:picLocks noChangeAspect="1"/>
          </p:cNvPicPr>
          <p:nvPr/>
        </p:nvPicPr>
        <p:blipFill>
          <a:blip r:embed="rId3"/>
          <a:stretch>
            <a:fillRect/>
          </a:stretch>
        </p:blipFill>
        <p:spPr>
          <a:xfrm>
            <a:off x="6610791" y="2058035"/>
            <a:ext cx="4423011" cy="4588388"/>
          </a:xfrm>
          <a:prstGeom prst="rect">
            <a:avLst/>
          </a:prstGeom>
        </p:spPr>
      </p:pic>
      <p:pic>
        <p:nvPicPr>
          <p:cNvPr id="9" name="Picture 8">
            <a:extLst>
              <a:ext uri="{FF2B5EF4-FFF2-40B4-BE49-F238E27FC236}">
                <a16:creationId xmlns:a16="http://schemas.microsoft.com/office/drawing/2014/main" id="{4480FDA5-AA58-4F2A-BF6F-554EF9F6FE0D}"/>
              </a:ext>
            </a:extLst>
          </p:cNvPr>
          <p:cNvPicPr>
            <a:picLocks noChangeAspect="1"/>
          </p:cNvPicPr>
          <p:nvPr/>
        </p:nvPicPr>
        <p:blipFill>
          <a:blip r:embed="rId4"/>
          <a:stretch>
            <a:fillRect/>
          </a:stretch>
        </p:blipFill>
        <p:spPr>
          <a:xfrm>
            <a:off x="6137088" y="365125"/>
            <a:ext cx="4896714" cy="1477530"/>
          </a:xfrm>
          <a:prstGeom prst="rect">
            <a:avLst/>
          </a:prstGeom>
        </p:spPr>
      </p:pic>
    </p:spTree>
    <p:extLst>
      <p:ext uri="{BB962C8B-B14F-4D97-AF65-F5344CB8AC3E}">
        <p14:creationId xmlns:p14="http://schemas.microsoft.com/office/powerpoint/2010/main" val="9658111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B7F74-70A5-436E-97F6-D690E1FA8834}"/>
              </a:ext>
            </a:extLst>
          </p:cNvPr>
          <p:cNvSpPr>
            <a:spLocks noGrp="1"/>
          </p:cNvSpPr>
          <p:nvPr>
            <p:ph type="title"/>
          </p:nvPr>
        </p:nvSpPr>
        <p:spPr/>
        <p:txBody>
          <a:bodyPr/>
          <a:lstStyle/>
          <a:p>
            <a:r>
              <a:rPr lang="en-US" dirty="0"/>
              <a:t>Code – table.py</a:t>
            </a:r>
          </a:p>
        </p:txBody>
      </p:sp>
      <p:pic>
        <p:nvPicPr>
          <p:cNvPr id="5" name="Content Placeholder 4">
            <a:extLst>
              <a:ext uri="{FF2B5EF4-FFF2-40B4-BE49-F238E27FC236}">
                <a16:creationId xmlns:a16="http://schemas.microsoft.com/office/drawing/2014/main" id="{241D17C3-EB11-4A32-B89F-94C911B8F1BA}"/>
              </a:ext>
            </a:extLst>
          </p:cNvPr>
          <p:cNvPicPr>
            <a:picLocks noGrp="1" noChangeAspect="1"/>
          </p:cNvPicPr>
          <p:nvPr>
            <p:ph idx="1"/>
          </p:nvPr>
        </p:nvPicPr>
        <p:blipFill>
          <a:blip r:embed="rId2"/>
          <a:stretch>
            <a:fillRect/>
          </a:stretch>
        </p:blipFill>
        <p:spPr>
          <a:xfrm>
            <a:off x="3061649" y="1825625"/>
            <a:ext cx="6068702" cy="4351338"/>
          </a:xfrm>
        </p:spPr>
      </p:pic>
    </p:spTree>
    <p:extLst>
      <p:ext uri="{BB962C8B-B14F-4D97-AF65-F5344CB8AC3E}">
        <p14:creationId xmlns:p14="http://schemas.microsoft.com/office/powerpoint/2010/main" val="36550487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71CD5C-5C79-4091-8BC2-DD0D5D8CDFDB}"/>
              </a:ext>
            </a:extLst>
          </p:cNvPr>
          <p:cNvSpPr>
            <a:spLocks noGrp="1"/>
          </p:cNvSpPr>
          <p:nvPr>
            <p:ph type="title"/>
          </p:nvPr>
        </p:nvSpPr>
        <p:spPr/>
        <p:txBody>
          <a:bodyPr/>
          <a:lstStyle/>
          <a:p>
            <a:r>
              <a:rPr lang="en-US" dirty="0"/>
              <a:t>Code – hardwareMeasure.py</a:t>
            </a:r>
          </a:p>
        </p:txBody>
      </p:sp>
      <p:pic>
        <p:nvPicPr>
          <p:cNvPr id="5" name="Content Placeholder 4">
            <a:extLst>
              <a:ext uri="{FF2B5EF4-FFF2-40B4-BE49-F238E27FC236}">
                <a16:creationId xmlns:a16="http://schemas.microsoft.com/office/drawing/2014/main" id="{2850C97B-64CC-458C-9F9B-CBCAD1837880}"/>
              </a:ext>
            </a:extLst>
          </p:cNvPr>
          <p:cNvPicPr>
            <a:picLocks noGrp="1" noChangeAspect="1"/>
          </p:cNvPicPr>
          <p:nvPr>
            <p:ph idx="1"/>
          </p:nvPr>
        </p:nvPicPr>
        <p:blipFill>
          <a:blip r:embed="rId2"/>
          <a:stretch>
            <a:fillRect/>
          </a:stretch>
        </p:blipFill>
        <p:spPr>
          <a:xfrm>
            <a:off x="988966" y="1781451"/>
            <a:ext cx="4453789" cy="4351338"/>
          </a:xfrm>
        </p:spPr>
      </p:pic>
      <p:pic>
        <p:nvPicPr>
          <p:cNvPr id="7" name="Picture 6">
            <a:extLst>
              <a:ext uri="{FF2B5EF4-FFF2-40B4-BE49-F238E27FC236}">
                <a16:creationId xmlns:a16="http://schemas.microsoft.com/office/drawing/2014/main" id="{C8A90393-80A5-49EE-A278-A7BBF0FEC4B8}"/>
              </a:ext>
            </a:extLst>
          </p:cNvPr>
          <p:cNvPicPr>
            <a:picLocks noChangeAspect="1"/>
          </p:cNvPicPr>
          <p:nvPr/>
        </p:nvPicPr>
        <p:blipFill>
          <a:blip r:embed="rId3"/>
          <a:stretch>
            <a:fillRect/>
          </a:stretch>
        </p:blipFill>
        <p:spPr>
          <a:xfrm>
            <a:off x="5508487" y="1781451"/>
            <a:ext cx="6144591" cy="3309773"/>
          </a:xfrm>
          <a:prstGeom prst="rect">
            <a:avLst/>
          </a:prstGeom>
        </p:spPr>
      </p:pic>
    </p:spTree>
    <p:extLst>
      <p:ext uri="{BB962C8B-B14F-4D97-AF65-F5344CB8AC3E}">
        <p14:creationId xmlns:p14="http://schemas.microsoft.com/office/powerpoint/2010/main" val="393713835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291</TotalTime>
  <Words>1685</Words>
  <Application>Microsoft Office PowerPoint</Application>
  <PresentationFormat>Widescreen</PresentationFormat>
  <Paragraphs>232</Paragraphs>
  <Slides>27</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27</vt:i4>
      </vt:variant>
    </vt:vector>
  </HeadingPairs>
  <TitlesOfParts>
    <vt:vector size="32" baseType="lpstr">
      <vt:lpstr>Arial</vt:lpstr>
      <vt:lpstr>Calibri</vt:lpstr>
      <vt:lpstr>Calibri Light</vt:lpstr>
      <vt:lpstr>Symbol</vt:lpstr>
      <vt:lpstr>Office Theme</vt:lpstr>
      <vt:lpstr>CS 6381 Final Project</vt:lpstr>
      <vt:lpstr>References</vt:lpstr>
      <vt:lpstr>Overview</vt:lpstr>
      <vt:lpstr>Code – cassandraRW.py</vt:lpstr>
      <vt:lpstr>Code – cassandraRW.py</vt:lpstr>
      <vt:lpstr>Code – calculateStatistics.py</vt:lpstr>
      <vt:lpstr>Code – capAnalysis.py</vt:lpstr>
      <vt:lpstr>Code – table.py</vt:lpstr>
      <vt:lpstr>Code – hardwareMeasure.py</vt:lpstr>
      <vt:lpstr>Setup</vt:lpstr>
      <vt:lpstr>Setup</vt:lpstr>
      <vt:lpstr>Setup</vt:lpstr>
      <vt:lpstr>Run Code</vt:lpstr>
      <vt:lpstr>Conditions Tested</vt:lpstr>
      <vt:lpstr>Conditions Tested</vt:lpstr>
      <vt:lpstr>Result Format</vt:lpstr>
      <vt:lpstr>Result Format</vt:lpstr>
      <vt:lpstr>Base File - Basics</vt:lpstr>
      <vt:lpstr>Base File – Compatibility</vt:lpstr>
      <vt:lpstr>Base File - Hardware Needs</vt:lpstr>
      <vt:lpstr>Qualitative Data</vt:lpstr>
      <vt:lpstr>Qualitative Data</vt:lpstr>
      <vt:lpstr>Qualitative Data</vt:lpstr>
      <vt:lpstr>PowerPoint Presentation</vt:lpstr>
      <vt:lpstr>PowerPoint Presentation</vt:lpstr>
      <vt:lpstr>Story of the data.</vt:lpstr>
      <vt:lpstr>CAP Times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6381 Final Project</dc:title>
  <dc:creator>James Vu</dc:creator>
  <cp:lastModifiedBy>James Vu</cp:lastModifiedBy>
  <cp:revision>93</cp:revision>
  <dcterms:created xsi:type="dcterms:W3CDTF">2021-04-13T18:15:05Z</dcterms:created>
  <dcterms:modified xsi:type="dcterms:W3CDTF">2021-04-21T23:13:19Z</dcterms:modified>
</cp:coreProperties>
</file>